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1" r:id="rId2"/>
    <p:sldId id="283" r:id="rId3"/>
    <p:sldId id="298" r:id="rId4"/>
    <p:sldId id="299" r:id="rId5"/>
    <p:sldId id="276" r:id="rId6"/>
    <p:sldId id="288" r:id="rId7"/>
    <p:sldId id="270" r:id="rId8"/>
    <p:sldId id="271" r:id="rId9"/>
    <p:sldId id="277" r:id="rId10"/>
    <p:sldId id="261" r:id="rId11"/>
    <p:sldId id="290" r:id="rId12"/>
    <p:sldId id="300" r:id="rId13"/>
    <p:sldId id="286" r:id="rId14"/>
    <p:sldId id="262" r:id="rId15"/>
    <p:sldId id="291" r:id="rId16"/>
    <p:sldId id="284" r:id="rId17"/>
    <p:sldId id="267" r:id="rId18"/>
    <p:sldId id="292" r:id="rId19"/>
    <p:sldId id="263" r:id="rId20"/>
    <p:sldId id="278" r:id="rId21"/>
    <p:sldId id="264" r:id="rId22"/>
    <p:sldId id="279" r:id="rId23"/>
    <p:sldId id="265" r:id="rId24"/>
    <p:sldId id="289" r:id="rId25"/>
    <p:sldId id="297" r:id="rId26"/>
    <p:sldId id="293" r:id="rId27"/>
    <p:sldId id="294" r:id="rId28"/>
    <p:sldId id="269" r:id="rId29"/>
    <p:sldId id="266" r:id="rId30"/>
    <p:sldId id="280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686" autoAdjust="0"/>
  </p:normalViewPr>
  <p:slideViewPr>
    <p:cSldViewPr>
      <p:cViewPr varScale="1">
        <p:scale>
          <a:sx n="92" d="100"/>
          <a:sy n="92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54CF77-E383-4FC6-AA50-F51C0BB9F8B9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334AAF-C109-4122-A621-6D52C03A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125C98-73AF-4C14-AE4C-03293B8DFC12}" type="slidenum">
              <a:rPr lang="en-US" smtClean="0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3877-3569-4EFF-B4DF-2D4D64F42B6B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1647-00C2-4E4D-9E48-777E03BE2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5E20-09F6-4580-8DF0-8F92D8A24B6C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328C-98F2-4DD6-9440-22FC4468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EE3D-DB49-4DFB-98A2-719362BA5B27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D322-6620-4739-969B-412A6EF9F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9C934E-3B26-412E-8C78-26F2AFAD02C4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1912C1-48CB-453B-8120-6C777CDE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5995-2F7E-49CC-A6DE-EBD776945A2A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3B24-2D4C-4A84-AF6E-F4F18B87A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7193-384E-4FAD-A06A-10552C9DAD00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FACF-8296-4934-9F35-6013F8206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FC13-AD07-4125-8FD6-185484BCDF7A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28B3-E4B2-42CA-BF0F-1446C4E6B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66A13D-2C79-4E80-ABB8-7CE23C6AE525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C9B462-941F-4762-9F8E-7C4728E4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862E-6FB4-4CD2-AC55-02CF93FB40BF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CED0-8693-4303-97A0-3438F5448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673959-31F9-4A84-A87E-347902E6A425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1F5AA6-6D70-4D2A-A81E-CD3813441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1BEFC8-40C3-4E3F-A061-11807DA854A5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919E64-08A7-4237-8D08-21A6E97E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74C4E5-B207-4028-8183-69D00A26DBCE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4F06E0-30FA-4168-8045-DA6279C1F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1" r:id="rId4"/>
    <p:sldLayoutId id="2147483912" r:id="rId5"/>
    <p:sldLayoutId id="2147483919" r:id="rId6"/>
    <p:sldLayoutId id="2147483913" r:id="rId7"/>
    <p:sldLayoutId id="2147483920" r:id="rId8"/>
    <p:sldLayoutId id="2147483921" r:id="rId9"/>
    <p:sldLayoutId id="2147483914" r:id="rId10"/>
    <p:sldLayoutId id="21474839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124200"/>
            <a:ext cx="6324600" cy="1752600"/>
          </a:xfrm>
        </p:spPr>
        <p:txBody>
          <a:bodyPr/>
          <a:lstStyle/>
          <a:p>
            <a:pPr algn="r">
              <a:defRPr/>
            </a:pPr>
            <a:r>
              <a:rPr lang="en-US" sz="3600" dirty="0">
                <a:latin typeface="Arial" charset="0"/>
                <a:cs typeface="Arial" charset="0"/>
              </a:rPr>
              <a:t>SISTEMSKE NAUKE I SISTEMSKA </a:t>
            </a:r>
            <a:r>
              <a:rPr lang="sr-Latn-CS" sz="3600" dirty="0">
                <a:latin typeface="Arial" charset="0"/>
                <a:cs typeface="Arial" charset="0"/>
              </a:rPr>
              <a:t>ERGONOMIJA</a:t>
            </a:r>
            <a:endParaRPr lang="en-US" sz="36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553200" cy="1270000"/>
          </a:xfrm>
        </p:spPr>
        <p:txBody>
          <a:bodyPr/>
          <a:lstStyle/>
          <a:p>
            <a:r>
              <a:rPr lang="en-US" sz="2400">
                <a:latin typeface="Arial" charset="0"/>
                <a:cs typeface="Arial" charset="0"/>
              </a:rPr>
              <a:t>Ergonomski sistemi, principi, ciljevi i zadaci</a:t>
            </a:r>
            <a:r>
              <a:rPr lang="sr-Latn-CS" sz="2400">
                <a:latin typeface="Arial" charset="0"/>
                <a:cs typeface="Arial" charset="0"/>
              </a:rPr>
              <a:t> </a:t>
            </a:r>
            <a:endParaRPr 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8486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defRPr/>
            </a:pPr>
            <a:r>
              <a:rPr lang="sr-Latn-CS" sz="2400" b="1" dirty="0"/>
              <a:t>ERGONOMSKI SISTEMI</a:t>
            </a:r>
            <a:endParaRPr lang="sr-Cyrl-CS" sz="2400" b="1" dirty="0"/>
          </a:p>
          <a:p>
            <a:pPr algn="ctr">
              <a:spcBef>
                <a:spcPts val="1200"/>
              </a:spcBef>
              <a:spcAft>
                <a:spcPts val="1800"/>
              </a:spcAft>
              <a:defRPr/>
            </a:pPr>
            <a:endParaRPr lang="sr-Latn-CS" sz="1200" b="1" dirty="0"/>
          </a:p>
          <a:p>
            <a:pPr algn="just">
              <a:spcAft>
                <a:spcPts val="1200"/>
              </a:spcAft>
              <a:defRPr/>
            </a:pPr>
            <a:r>
              <a:rPr lang="sr-Latn-CS" sz="2400" dirty="0"/>
              <a:t>E</a:t>
            </a:r>
            <a:r>
              <a:rPr lang="en-US" sz="2400" dirty="0" err="1"/>
              <a:t>rgonomski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(ES)</a:t>
            </a:r>
            <a:r>
              <a:rPr lang="sr-Latn-CS" sz="2400" dirty="0"/>
              <a:t> spadaju u složene sisteme.</a:t>
            </a:r>
          </a:p>
          <a:p>
            <a:pPr algn="just">
              <a:spcAft>
                <a:spcPts val="1200"/>
              </a:spcAft>
              <a:defRPr/>
            </a:pPr>
            <a:r>
              <a:rPr lang="sr-Latn-CS" sz="2400" b="1" dirty="0"/>
              <a:t>Ergonomski sistemi su stabilni, dinamički, stohastički i otvoreni</a:t>
            </a:r>
            <a:r>
              <a:rPr lang="sr-Latn-CS" sz="2200" b="1" dirty="0"/>
              <a:t>.</a:t>
            </a:r>
          </a:p>
          <a:p>
            <a:pPr algn="just">
              <a:spcAft>
                <a:spcPts val="1200"/>
              </a:spcAft>
              <a:defRPr/>
            </a:pPr>
            <a:r>
              <a:rPr lang="en-US" sz="2400" dirty="0"/>
              <a:t>ES</a:t>
            </a:r>
            <a:r>
              <a:rPr lang="sr-Latn-CS" sz="2400" dirty="0"/>
              <a:t> sadrže 4 komponente: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eriod"/>
              <a:defRPr/>
            </a:pPr>
            <a:r>
              <a:rPr lang="sr-Latn-CS" sz="2400" b="1" dirty="0"/>
              <a:t>Struktura sistema</a:t>
            </a:r>
            <a:endParaRPr lang="sr-Latn-CS" sz="2400" dirty="0"/>
          </a:p>
          <a:p>
            <a:pPr marL="457200" indent="-457200" algn="just">
              <a:spcAft>
                <a:spcPts val="1200"/>
              </a:spcAft>
              <a:buFontTx/>
              <a:buAutoNum type="arabicPeriod"/>
              <a:defRPr/>
            </a:pPr>
            <a:r>
              <a:rPr lang="sr-Latn-CS" sz="2400" b="1" dirty="0"/>
              <a:t>Funkcionisanje sistema</a:t>
            </a:r>
            <a:endParaRPr lang="en-US" sz="2400" b="1" dirty="0"/>
          </a:p>
          <a:p>
            <a:pPr marL="457200" indent="-457200" algn="just">
              <a:spcAft>
                <a:spcPts val="1200"/>
              </a:spcAft>
              <a:buFontTx/>
              <a:buAutoNum type="arabicPeriod"/>
              <a:defRPr/>
            </a:pPr>
            <a:r>
              <a:rPr lang="sr-Latn-CS" sz="2400" b="1" dirty="0"/>
              <a:t>Kooperativnost sistema</a:t>
            </a:r>
            <a:endParaRPr lang="en-US" sz="2400" b="1" dirty="0"/>
          </a:p>
          <a:p>
            <a:pPr marL="457200" indent="-457200" algn="just">
              <a:spcAft>
                <a:spcPts val="1200"/>
              </a:spcAft>
              <a:buFontTx/>
              <a:buAutoNum type="arabicPeriod"/>
              <a:defRPr/>
            </a:pPr>
            <a:r>
              <a:rPr lang="sr-Latn-CS" sz="2400" b="1" dirty="0"/>
              <a:t>Upravljanje ergonomskim sistemom</a:t>
            </a:r>
            <a:endParaRPr lang="sr-Latn-C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56445-2053-A4A6-E8F2-EA5BFEEC6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06" t="4115" r="24306" b="4115"/>
          <a:stretch/>
        </p:blipFill>
        <p:spPr>
          <a:xfrm>
            <a:off x="4114800" y="2057400"/>
            <a:ext cx="4591878" cy="480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533400"/>
            <a:ext cx="78486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defRPr/>
            </a:pPr>
            <a:r>
              <a:rPr lang="sr-Latn-CS" sz="2400" b="1" dirty="0"/>
              <a:t>ERGONOMSKI SISTEMI</a:t>
            </a:r>
            <a:endParaRPr lang="sr-Cyrl-CS" sz="2400" b="1" dirty="0"/>
          </a:p>
          <a:p>
            <a:pPr algn="just">
              <a:spcAft>
                <a:spcPts val="1200"/>
              </a:spcAft>
              <a:defRPr/>
            </a:pPr>
            <a:r>
              <a:rPr lang="en-US" sz="2400" dirty="0"/>
              <a:t>ES</a:t>
            </a:r>
            <a:r>
              <a:rPr lang="sr-Latn-CS" sz="2400" dirty="0"/>
              <a:t> sadrže 4 komponente: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eriod"/>
              <a:defRPr/>
            </a:pPr>
            <a:r>
              <a:rPr lang="sr-Latn-CS" sz="2400" b="1" dirty="0"/>
              <a:t>Struktura sistema</a:t>
            </a:r>
            <a:r>
              <a:rPr lang="sr-Latn-CS" sz="2400" dirty="0"/>
              <a:t> sastoji se iz 3 podsistema</a:t>
            </a:r>
            <a:r>
              <a:rPr lang="en-US" sz="2400" dirty="0"/>
              <a:t>:</a:t>
            </a:r>
            <a:r>
              <a:rPr lang="sr-Latn-CS" sz="2400" dirty="0"/>
              <a:t> </a:t>
            </a:r>
            <a:endParaRPr lang="en-US" sz="2400" dirty="0"/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podsistem čovek-operat</a:t>
            </a:r>
            <a:r>
              <a:rPr lang="sr-Cyrl-RS" sz="2400" dirty="0"/>
              <a:t>е</a:t>
            </a:r>
            <a:r>
              <a:rPr lang="sr-Latn-CS" sz="2400" dirty="0"/>
              <a:t>r, </a:t>
            </a:r>
            <a:endParaRPr lang="en-US" sz="2400" dirty="0"/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tehnološki podsistem i </a:t>
            </a:r>
            <a:endParaRPr lang="en-US" sz="2400" dirty="0"/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podsistem radne i </a:t>
            </a:r>
            <a:endParaRPr lang="en-US" sz="2400" dirty="0"/>
          </a:p>
          <a:p>
            <a:pPr algn="just">
              <a:spcAft>
                <a:spcPts val="1200"/>
              </a:spcAft>
              <a:defRPr/>
            </a:pPr>
            <a:r>
              <a:rPr lang="en-US" sz="2400" dirty="0"/>
              <a:t>     </a:t>
            </a:r>
            <a:r>
              <a:rPr lang="sr-Latn-CS" sz="2400" dirty="0"/>
              <a:t>životne sredine. </a:t>
            </a:r>
            <a:endParaRPr lang="en-US" sz="2400" dirty="0"/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8486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defRPr/>
            </a:pPr>
            <a:r>
              <a:rPr lang="sr-Latn-CS" sz="2400" b="1" dirty="0"/>
              <a:t>ERGONOMSKI SISTEMI</a:t>
            </a:r>
            <a:endParaRPr lang="sr-Cyrl-CS" sz="2400" b="1" dirty="0"/>
          </a:p>
          <a:p>
            <a:pPr algn="ctr">
              <a:spcBef>
                <a:spcPts val="1200"/>
              </a:spcBef>
              <a:spcAft>
                <a:spcPts val="1800"/>
              </a:spcAft>
              <a:defRPr/>
            </a:pPr>
            <a:endParaRPr lang="sr-Latn-CS" sz="1200" b="1" dirty="0"/>
          </a:p>
          <a:p>
            <a:pPr algn="just">
              <a:spcAft>
                <a:spcPts val="1200"/>
              </a:spcAft>
              <a:defRPr/>
            </a:pPr>
            <a:r>
              <a:rPr lang="en-US" sz="2400" dirty="0"/>
              <a:t>ES</a:t>
            </a:r>
            <a:r>
              <a:rPr lang="sr-Latn-CS" sz="2400" dirty="0"/>
              <a:t> sadrže 4 komponente:</a:t>
            </a:r>
          </a:p>
          <a:p>
            <a:pPr marL="457200" indent="-457200" algn="just">
              <a:spcAft>
                <a:spcPts val="1200"/>
              </a:spcAft>
              <a:defRPr/>
            </a:pPr>
            <a:r>
              <a:rPr lang="en-US" sz="2400" b="1" dirty="0"/>
              <a:t>2. </a:t>
            </a:r>
            <a:r>
              <a:rPr lang="sr-Latn-CS" sz="2400" b="1" dirty="0"/>
              <a:t>Funkcionisanje sistema </a:t>
            </a:r>
            <a:r>
              <a:rPr lang="sr-Latn-CS" sz="2400" dirty="0"/>
              <a:t>sastoji se od potčinjavanja svih pojedinačnih ciljeva opštem cilju funkcionisanja jedinstvenog ES čovek-mašina-okruženje (ČMO).</a:t>
            </a:r>
            <a:endParaRPr lang="en-US" sz="2400" dirty="0"/>
          </a:p>
          <a:p>
            <a:pPr marL="457200" indent="-457200" algn="just">
              <a:spcAft>
                <a:spcPts val="1200"/>
              </a:spcAft>
              <a:defRPr/>
            </a:pPr>
            <a:r>
              <a:rPr lang="en-US" sz="2400" b="1" dirty="0"/>
              <a:t>3. </a:t>
            </a:r>
            <a:r>
              <a:rPr lang="sr-Latn-CS" sz="2400" b="1" dirty="0"/>
              <a:t>Kooperativnost sistema </a:t>
            </a:r>
            <a:r>
              <a:rPr lang="sr-Latn-CS" sz="2400" dirty="0"/>
              <a:t>sastoji se u proučavanju kooperativnih veza, pojava i informacionih tokova u ES ČMO, pošto jedna pojava u bilo kom podsistemu određuje ili uslovljava drugu pojavu u nekom drugom podsistemu. </a:t>
            </a:r>
          </a:p>
          <a:p>
            <a:pPr marL="457200" indent="-457200" algn="just">
              <a:spcAft>
                <a:spcPts val="1200"/>
              </a:spcAft>
              <a:defRPr/>
            </a:pP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396018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85800" y="563463"/>
            <a:ext cx="7620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Aft>
                <a:spcPts val="600"/>
              </a:spcAft>
            </a:pPr>
            <a:r>
              <a:rPr lang="sr-Latn-CS" sz="2400" b="1" dirty="0"/>
              <a:t>ERGONOMSKI SISTEMI</a:t>
            </a:r>
            <a:endParaRPr lang="sr-Cyrl-CS" sz="2400" b="1" dirty="0"/>
          </a:p>
          <a:p>
            <a:pPr marL="457200" indent="-457200" algn="just">
              <a:spcAft>
                <a:spcPts val="600"/>
              </a:spcAft>
            </a:pPr>
            <a:endParaRPr lang="sr-Latn-CS" sz="2400" dirty="0"/>
          </a:p>
          <a:p>
            <a:pPr marL="457200" indent="-457200" algn="just">
              <a:spcAft>
                <a:spcPts val="600"/>
              </a:spcAft>
            </a:pPr>
            <a:r>
              <a:rPr lang="en-US" sz="2400" dirty="0"/>
              <a:t>ES</a:t>
            </a:r>
            <a:r>
              <a:rPr lang="sr-Latn-CS" sz="2400" dirty="0"/>
              <a:t> sadrže 4 komponente:</a:t>
            </a:r>
          </a:p>
          <a:p>
            <a:pPr marL="457200" indent="-457200" algn="just">
              <a:spcAft>
                <a:spcPts val="600"/>
              </a:spcAft>
            </a:pPr>
            <a:endParaRPr lang="sr-Latn-CS" sz="2400" b="1" dirty="0"/>
          </a:p>
          <a:p>
            <a:pPr algn="just">
              <a:spcAft>
                <a:spcPts val="600"/>
              </a:spcAft>
            </a:pPr>
            <a:r>
              <a:rPr lang="en-US" sz="2400" b="1" dirty="0"/>
              <a:t>4. </a:t>
            </a:r>
            <a:r>
              <a:rPr lang="sr-Latn-CS" sz="2400" b="1" dirty="0"/>
              <a:t>Upravljanje ergonomskim sistemom</a:t>
            </a:r>
            <a:r>
              <a:rPr lang="sr-Latn-CS" sz="2400" dirty="0"/>
              <a:t> se ostvaruje </a:t>
            </a:r>
            <a:r>
              <a:rPr lang="en-US" sz="2400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en-US" sz="2400" dirty="0"/>
              <a:t>    </a:t>
            </a:r>
            <a:r>
              <a:rPr lang="sr-Latn-CS" sz="2400" dirty="0"/>
              <a:t>pomoću: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sr-Latn-CS" sz="2400" dirty="0"/>
              <a:t>automatskog sistema (upravljački organ je mašina), 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sr-Latn-CS" sz="2400" dirty="0"/>
              <a:t>poluautomatskog sistema (upravljački organ je čovek-mašina) ili 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sr-Latn-CS" sz="2400" dirty="0"/>
              <a:t>neautomatskog sistema (upravljački organ je čovek)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04800" y="381000"/>
            <a:ext cx="822960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2400" b="1" dirty="0"/>
              <a:t>ERGONOMSKI PRINCIPI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2400" dirty="0"/>
              <a:t>Različiti autori  definisali su različite koncepcije i principe. Na pr. Linčenko daje sledeće principe </a:t>
            </a:r>
            <a:r>
              <a:rPr lang="sr-Latn-CS" sz="2400" i="1" dirty="0"/>
              <a:t>pri ergonomskom projektovanju</a:t>
            </a:r>
            <a:r>
              <a:rPr lang="sr-Latn-CS" sz="2400" dirty="0"/>
              <a:t>: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odgovornosti</a:t>
            </a:r>
            <a:endParaRPr lang="sr-Latn-CS" sz="24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prioritetnih mogućnosti</a:t>
            </a:r>
            <a:endParaRPr lang="sr-Latn-CS" sz="24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racionalnog opterećenja čoveka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uzajamnog dopunjavanja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motivacije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tehničke realizacije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maksimalizacije pokazatelja sistema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aktivnog operat</a:t>
            </a:r>
            <a:r>
              <a:rPr lang="sr-Cyrl-RS" sz="2400" b="1" dirty="0"/>
              <a:t>е</a:t>
            </a:r>
            <a:r>
              <a:rPr lang="sr-Latn-CS" sz="2400" b="1" dirty="0"/>
              <a:t>ra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humanizacije rada</a:t>
            </a:r>
            <a:endParaRPr lang="sr-Latn-C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04800" y="956876"/>
            <a:ext cx="82296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2400" b="1" dirty="0"/>
              <a:t>ERGONOMSKI PRINCIPI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endParaRPr lang="sr-Latn-CS" sz="2400" b="1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odgovornosti </a:t>
            </a:r>
            <a:r>
              <a:rPr lang="sr-Latn-CS" sz="2400" dirty="0"/>
              <a:t>- Najvažnije funkcije poveriti čoveku, obzirom na njegovu sposobnost pravilnog reagovanja u </a:t>
            </a:r>
            <a:r>
              <a:rPr lang="en-US" sz="2400" dirty="0" err="1"/>
              <a:t>vanrednim</a:t>
            </a:r>
            <a:r>
              <a:rPr lang="sr-Latn-CS" sz="2400" dirty="0"/>
              <a:t> situacijama, nejasnim situacijama i u situacijama sa nedovoljno informacija.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prioritetnih mogućnosti - </a:t>
            </a:r>
            <a:r>
              <a:rPr lang="sr-Latn-CS" sz="2400" dirty="0"/>
              <a:t>Odrediti koje aktivnosti bolje obavlja čovek, a koje mašina i tako ih i poveriti.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CS" sz="2400" b="1" dirty="0"/>
              <a:t>Princip racionalnog opterećenja čoveka - </a:t>
            </a:r>
            <a:r>
              <a:rPr lang="sr-Latn-CS" sz="2400" dirty="0"/>
              <a:t>Usaglasiti količinu predstavljenih informacija sa mogućnostima čoveka za njihov prijem i obradu.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81000" y="806708"/>
            <a:ext cx="8153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Aft>
                <a:spcPts val="600"/>
              </a:spcAft>
            </a:pPr>
            <a:r>
              <a:rPr lang="sr-Latn-CS" sz="2400" b="1" dirty="0"/>
              <a:t>ERGONOMSKI PRINCIPI</a:t>
            </a:r>
          </a:p>
          <a:p>
            <a:pPr marL="457200" indent="-457200" algn="just">
              <a:spcAft>
                <a:spcPts val="600"/>
              </a:spcAft>
              <a:buFont typeface="Century Schoolbook" pitchFamily="18" charset="0"/>
              <a:buAutoNum type="arabicPeriod" startAt="4"/>
            </a:pPr>
            <a:endParaRPr lang="sr-Latn-CS" sz="2400" b="1" dirty="0"/>
          </a:p>
          <a:p>
            <a:pPr marL="457200" indent="-457200" algn="just">
              <a:spcAft>
                <a:spcPts val="600"/>
              </a:spcAft>
              <a:buFont typeface="Century Schoolbook" pitchFamily="18" charset="0"/>
              <a:buAutoNum type="arabicPeriod" startAt="4"/>
            </a:pPr>
            <a:r>
              <a:rPr lang="sr-Latn-CS" sz="2400" b="1" dirty="0"/>
              <a:t>Princip uzajamnog dopunjavanja - </a:t>
            </a:r>
            <a:r>
              <a:rPr lang="sr-Latn-CS" sz="2400" dirty="0"/>
              <a:t>Omogućiti preraspodelu funkcija između čoveka i tehnike-mašine, bilo da je to u funkciji kvalitetnije kontrole i upravljanja procesom ili u slučaju otkaza jednog od podsistema</a:t>
            </a:r>
            <a:r>
              <a:rPr lang="en-US" sz="2400" dirty="0"/>
              <a:t> </a:t>
            </a:r>
            <a:r>
              <a:rPr lang="sr-Latn-CS" sz="2400" dirty="0"/>
              <a:t>- čoveka ili mašine.</a:t>
            </a:r>
            <a:endParaRPr lang="en-US" sz="2400" dirty="0"/>
          </a:p>
          <a:p>
            <a:pPr marL="457200" indent="-457200" algn="just">
              <a:spcAft>
                <a:spcPts val="600"/>
              </a:spcAft>
              <a:buFont typeface="Century Schoolbook" pitchFamily="18" charset="0"/>
              <a:buAutoNum type="arabicPeriod" startAt="5"/>
            </a:pPr>
            <a:r>
              <a:rPr lang="sr-Latn-CS" sz="2400" b="1" dirty="0"/>
              <a:t>Princip motivacije - </a:t>
            </a:r>
            <a:r>
              <a:rPr lang="sr-Latn-CS" sz="2400" dirty="0"/>
              <a:t>Održati zainteresovanost čoveka za funkcionisanje procesa racionalnom organizacijom radnih zadataka.</a:t>
            </a:r>
          </a:p>
          <a:p>
            <a:pPr marL="457200" indent="-457200" algn="just">
              <a:spcAft>
                <a:spcPts val="600"/>
              </a:spcAft>
              <a:buFont typeface="Century Schoolbook" pitchFamily="18" charset="0"/>
              <a:buAutoNum type="arabicPeriod" startAt="5"/>
            </a:pPr>
            <a:r>
              <a:rPr lang="sr-Latn-CS" sz="2400" b="1" dirty="0"/>
              <a:t>Princip tehničke realizacije - </a:t>
            </a:r>
            <a:r>
              <a:rPr lang="sr-Latn-CS" sz="2400" dirty="0"/>
              <a:t>Analiza tehničke determinisanosti mašina.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81000" y="228600"/>
            <a:ext cx="8077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Aft>
                <a:spcPts val="1200"/>
              </a:spcAft>
            </a:pPr>
            <a:r>
              <a:rPr lang="sr-Latn-CS" sz="2400" b="1" dirty="0"/>
              <a:t>ERGONOMSKI PRINCIPI</a:t>
            </a:r>
          </a:p>
          <a:p>
            <a:pPr marL="457200" indent="-457200" algn="just">
              <a:spcAft>
                <a:spcPts val="1200"/>
              </a:spcAft>
              <a:buFont typeface="Century Schoolbook" pitchFamily="18" charset="0"/>
              <a:buAutoNum type="arabicPeriod" startAt="8"/>
            </a:pPr>
            <a:endParaRPr lang="sr-Latn-CS" sz="2400" b="1" dirty="0"/>
          </a:p>
          <a:p>
            <a:pPr marL="457200" indent="-457200" algn="just">
              <a:spcAft>
                <a:spcPts val="1200"/>
              </a:spcAft>
              <a:buFont typeface="+mj-lt"/>
              <a:buAutoNum type="arabicPeriod" startAt="7"/>
            </a:pPr>
            <a:r>
              <a:rPr lang="sr-Latn-CS" sz="2400" b="1" dirty="0"/>
              <a:t>Princip maksimalizacije pokazatelja sistema - </a:t>
            </a:r>
            <a:r>
              <a:rPr lang="sr-Latn-CS" sz="2400" dirty="0"/>
              <a:t>Uspostaviti optimalnu efikasnost i funkcionisanje celog sistema, a ne samo njegovih komponenata, koje moraju da budu međusobno kooperativne i podređene osnovnom cilju.</a:t>
            </a:r>
          </a:p>
          <a:p>
            <a:pPr marL="457200" indent="-457200" algn="just">
              <a:spcAft>
                <a:spcPts val="1200"/>
              </a:spcAft>
              <a:buFont typeface="Century Schoolbook" pitchFamily="18" charset="0"/>
              <a:buAutoNum type="arabicPeriod" startAt="7"/>
            </a:pPr>
            <a:r>
              <a:rPr lang="sr-Latn-CS" sz="2400" b="1" dirty="0"/>
              <a:t>Princip aktivnog operat</a:t>
            </a:r>
            <a:r>
              <a:rPr lang="sr-Cyrl-RS" sz="2400" b="1" dirty="0"/>
              <a:t>е</a:t>
            </a:r>
            <a:r>
              <a:rPr lang="sr-Latn-CS" sz="2400" b="1" dirty="0"/>
              <a:t>ra - </a:t>
            </a:r>
            <a:r>
              <a:rPr lang="sr-Latn-CS" sz="2400" dirty="0"/>
              <a:t>Predvideti aktivnost čoveka-operat</a:t>
            </a:r>
            <a:r>
              <a:rPr lang="sr-Cyrl-RS" sz="2400" dirty="0"/>
              <a:t>е</a:t>
            </a:r>
            <a:r>
              <a:rPr lang="sr-Latn-CS" sz="2400" dirty="0"/>
              <a:t>ra tako da ne dolazi ni do monotonije ni do preopterećenja. </a:t>
            </a:r>
          </a:p>
          <a:p>
            <a:pPr marL="457200" indent="-457200" algn="just">
              <a:spcAft>
                <a:spcPts val="600"/>
              </a:spcAft>
              <a:buFont typeface="Century Schoolbook" pitchFamily="18" charset="0"/>
              <a:buAutoNum type="arabicPeriod" startAt="7"/>
            </a:pPr>
            <a:r>
              <a:rPr lang="sr-Latn-CS" sz="2400" b="1" dirty="0"/>
              <a:t>Princip humanizacije rada - </a:t>
            </a:r>
            <a:r>
              <a:rPr lang="sr-Latn-CS" sz="2400" dirty="0"/>
              <a:t>Projektovati radne zadatke u skladu sa čovekovim fizičkim, psihofizičkim, senzornim, bio-socijalnim karakteristikama i potrebama, a koji će omogućiti bezbednost, komfor, prosperitet i zdravlje</a:t>
            </a:r>
            <a:r>
              <a:rPr lang="en-US" sz="2400" dirty="0"/>
              <a:t>.</a:t>
            </a:r>
            <a:r>
              <a:rPr lang="sr-Latn-CS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81000" y="838200"/>
            <a:ext cx="8077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  <a:defRPr/>
            </a:pPr>
            <a:r>
              <a:rPr lang="sr-Latn-CS" sz="2800" b="1" dirty="0"/>
              <a:t>PODRUČJA ERGONOMSKIH ISTRAŽIVANJA</a:t>
            </a:r>
            <a:endParaRPr lang="sr-Cyrl-CS" sz="2800" b="1" dirty="0"/>
          </a:p>
          <a:p>
            <a:pPr algn="ctr">
              <a:spcBef>
                <a:spcPts val="600"/>
              </a:spcBef>
              <a:spcAft>
                <a:spcPts val="2400"/>
              </a:spcAft>
              <a:defRPr/>
            </a:pPr>
            <a:endParaRPr lang="sr-Latn-CS" sz="1200" b="1" dirty="0"/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sr-Latn-CS" sz="2400" b="1" dirty="0"/>
              <a:t>Psihofiziološko područje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sr-Latn-CS" sz="2400" b="1" dirty="0"/>
              <a:t>Sistemotehničko područje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sr-Latn-CS" sz="2400" b="1" dirty="0"/>
              <a:t>Organizaciono područje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sr-Latn-CS" sz="2400" b="1" dirty="0"/>
              <a:t>Pedagoško područje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sr-Latn-CS" sz="2400" b="1" dirty="0"/>
              <a:t>Područje zaštite radne i životne sredine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92F65-4FD0-8F00-A6EF-1A5A88EFD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0" y="1481137"/>
            <a:ext cx="411480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81000" y="838200"/>
            <a:ext cx="80772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  <a:defRPr/>
            </a:pPr>
            <a:r>
              <a:rPr lang="sr-Latn-CS" sz="2800" b="1" dirty="0"/>
              <a:t>PODRUČJA ERGONOMSKIH ISTRAŽIVANJA</a:t>
            </a:r>
            <a:endParaRPr lang="sr-Cyrl-CS" sz="2800" b="1" dirty="0"/>
          </a:p>
          <a:p>
            <a:pPr algn="ctr">
              <a:spcBef>
                <a:spcPts val="600"/>
              </a:spcBef>
              <a:spcAft>
                <a:spcPts val="2400"/>
              </a:spcAft>
              <a:defRPr/>
            </a:pPr>
            <a:endParaRPr lang="sr-Latn-CS" sz="1200" b="1" dirty="0"/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sr-Latn-CS" sz="2400" b="1" dirty="0"/>
              <a:t>Psihofiziološko područje - </a:t>
            </a:r>
            <a:r>
              <a:rPr lang="sr-Latn-CS" sz="2400" dirty="0"/>
              <a:t>važno za proces upravljačke delatnosti čoveka. Deli se na 2 grupe: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Psihološka istraživanja - vizuelni, auditivni, taktilni i motorni procesi</a:t>
            </a:r>
            <a:r>
              <a:rPr lang="en-US" sz="2400" dirty="0"/>
              <a:t>;</a:t>
            </a:r>
            <a:endParaRPr lang="sr-Latn-CS" sz="2400" dirty="0"/>
          </a:p>
          <a:p>
            <a:pPr marL="747713" indent="-282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Fiziološka-anatomska istraživanja - funkcije organa, nervni sistem, energetske sposobnosti, antropometrija i biomehanika.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AC4856-7B24-F46C-0365-E88579E4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4942178"/>
            <a:ext cx="2362200" cy="1801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33400" y="533400"/>
            <a:ext cx="79248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2800" b="1" dirty="0"/>
              <a:t>SISTEMSKA </a:t>
            </a:r>
            <a:r>
              <a:rPr lang="sr-Latn-CS" sz="2800" b="1" dirty="0"/>
              <a:t>ERGONOMIJ</a:t>
            </a:r>
            <a:r>
              <a:rPr lang="en-US" sz="2800" b="1" dirty="0"/>
              <a:t>A</a:t>
            </a:r>
            <a:r>
              <a:rPr lang="sr-Latn-CS" sz="2800" b="1" dirty="0"/>
              <a:t> </a:t>
            </a:r>
            <a:endParaRPr lang="en-US" sz="2800" b="1" dirty="0"/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Nakon pojave sistemskih nauka (kibernetika, opšta teorija sistema...)  i u ergonomska istraživanja se uvodi  sistemski metodološki postupak, (Singlton i Munipov) koji dovodi do razvoja </a:t>
            </a:r>
            <a:r>
              <a:rPr lang="sr-Latn-CS" sz="2400" b="1" dirty="0"/>
              <a:t>sistemske/preventivne/</a:t>
            </a:r>
            <a:r>
              <a:rPr lang="en-US" sz="2400" b="1" dirty="0"/>
              <a:t> </a:t>
            </a:r>
            <a:r>
              <a:rPr lang="sr-Latn-CS" sz="2400" b="1" dirty="0"/>
              <a:t>projektivne ergonomije</a:t>
            </a:r>
            <a:r>
              <a:rPr lang="sr-Latn-CS" sz="2400" dirty="0"/>
              <a:t>.</a:t>
            </a:r>
            <a:endParaRPr lang="en-US" sz="2400" dirty="0"/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Suština sistemske ergonomije je u primeni sveobuhvatnih znanja o čovekovim mogućnostima i ograničenjima  i njihovoj ugradnji u projekat i to još u fazi projektovanja nekog budućeg/novog sistema.  </a:t>
            </a:r>
          </a:p>
          <a:p>
            <a:pPr marL="233363" indent="-233363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Sistemska ergonomija je interdisciplinarna (koristi srodne nauke) i multidisciplinarna</a:t>
            </a:r>
            <a:r>
              <a:rPr lang="en-US" sz="2400" dirty="0"/>
              <a:t> </a:t>
            </a:r>
            <a:r>
              <a:rPr lang="en-US" sz="2400" dirty="0" err="1"/>
              <a:t>nauka</a:t>
            </a:r>
            <a:r>
              <a:rPr lang="sr-Latn-CS" sz="2400" dirty="0"/>
              <a:t> (koristi različita naučna područja)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1534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2400" b="1" dirty="0"/>
              <a:t>PODRUČJA ERGONOMSKIH ISTRAŽIVANJA</a:t>
            </a:r>
            <a:endParaRPr lang="sr-Cyrl-CS" sz="2400" b="1" dirty="0"/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/>
              <a:t>2. </a:t>
            </a:r>
            <a:r>
              <a:rPr lang="sr-Latn-CS" sz="2400" b="1" dirty="0"/>
              <a:t>Sistemotehničko područje </a:t>
            </a:r>
            <a:r>
              <a:rPr lang="sr-Latn-CS" sz="2400" dirty="0"/>
              <a:t>- ima 8 grupa: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Dizajn alfanumeričkih simbola, dizajn grafova, kodiranje informacija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Audio komunikacije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Dijalog čovek-mašina 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Programski jezici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Baze podataka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Greške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Displeji i kontrole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Sistemske karakteristike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4A88C-7C40-6B9A-74A9-7637D3052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590800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B1EB9-331F-4A22-888E-A5213BF5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800600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EEB04-1B93-881F-C1B0-8A2EE826E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450" y="2895600"/>
            <a:ext cx="24955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F9EBD7-B937-3B2C-1929-1EC91B41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38400"/>
            <a:ext cx="2857500" cy="2428875"/>
          </a:xfrm>
          <a:prstGeom prst="rect">
            <a:avLst/>
          </a:prstGeom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533400" y="609600"/>
            <a:ext cx="7924800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</a:pPr>
            <a:r>
              <a:rPr lang="sr-Latn-CS" sz="2400" b="1" dirty="0"/>
              <a:t>PODRUČJA ERGONOMSKIH ISTRAŽIVANJA</a:t>
            </a:r>
            <a:endParaRPr lang="sr-Cyrl-CS" sz="2400" b="1" dirty="0"/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Century Schoolbook" pitchFamily="18" charset="0"/>
              <a:buAutoNum type="arabicPeriod" startAt="3"/>
            </a:pPr>
            <a:r>
              <a:rPr lang="sr-Latn-CS" sz="2400" b="1" dirty="0"/>
              <a:t>Organizaciono područje</a:t>
            </a:r>
            <a:r>
              <a:rPr lang="en-US" sz="2400" b="1" dirty="0"/>
              <a:t> </a:t>
            </a:r>
            <a:r>
              <a:rPr lang="sr-Latn-CS" sz="2400" dirty="0"/>
              <a:t>- odnosi se na organizaciju radnog mesta i opreme, unapređenje radnog procesa, produktivnost i kvalitet rada, metode i tehnike rada.</a:t>
            </a:r>
            <a:endParaRPr lang="sr-Cyrl-CS" sz="2400" dirty="0"/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</a:pPr>
            <a:r>
              <a:rPr lang="sr-Latn-CS" sz="2400" dirty="0"/>
              <a:t>  Sadrži 4 grupe: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Karakteristike radnog mesta i objekata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Radni procesi</a:t>
            </a:r>
            <a:r>
              <a:rPr lang="en-US" sz="2400" dirty="0"/>
              <a:t> </a:t>
            </a:r>
            <a:r>
              <a:rPr lang="sr-Latn-CS" sz="2400" dirty="0"/>
              <a:t>-</a:t>
            </a:r>
            <a:r>
              <a:rPr lang="en-US" sz="2400" dirty="0"/>
              <a:t> </a:t>
            </a:r>
            <a:r>
              <a:rPr lang="sr-Latn-CS" sz="2400" dirty="0"/>
              <a:t>organizacija rada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Ekonomsko i socijalno jedinstvo sistema</a:t>
            </a:r>
            <a:r>
              <a:rPr lang="en-US" sz="2400" dirty="0"/>
              <a:t> </a:t>
            </a:r>
            <a:r>
              <a:rPr lang="sr-Latn-CS" sz="2400" dirty="0"/>
              <a:t>- produktivnost, kvalitet rada, radno zakonodavstvo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Metode i tehnike u ergonomiji</a:t>
            </a:r>
            <a:r>
              <a:rPr lang="en-US" sz="2400" dirty="0"/>
              <a:t> </a:t>
            </a:r>
            <a:r>
              <a:rPr lang="sr-Latn-CS" sz="2400" dirty="0"/>
              <a:t>-</a:t>
            </a:r>
            <a:r>
              <a:rPr lang="en-US" sz="2400" dirty="0"/>
              <a:t> </a:t>
            </a:r>
            <a:r>
              <a:rPr lang="sr-Latn-CS" sz="2400" dirty="0"/>
              <a:t>merenja, baze podataka, erg</a:t>
            </a:r>
            <a:r>
              <a:rPr lang="en-US" sz="2400" dirty="0" err="1"/>
              <a:t>onomske</a:t>
            </a:r>
            <a:r>
              <a:rPr lang="sr-Latn-CS" sz="2400" dirty="0"/>
              <a:t> metode</a:t>
            </a:r>
            <a:r>
              <a:rPr lang="en-US" sz="2400" dirty="0"/>
              <a:t> </a:t>
            </a:r>
            <a:endParaRPr lang="sr-Latn-C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A4872-A99B-2E63-F046-D6B493E8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823" y="4927344"/>
            <a:ext cx="2419350" cy="1892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FCB08-33A5-E926-3C1D-9261C354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1533941"/>
            <a:ext cx="3228975" cy="1800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533400"/>
            <a:ext cx="7967663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sr-Latn-CS" sz="2400" b="1" dirty="0"/>
              <a:t>PODRUČJA ERGONOMSKIH ISTRAŽIVANJA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sr-Latn-CS" sz="2400" b="1" dirty="0"/>
              <a:t>Pedagoško područje</a:t>
            </a:r>
            <a:r>
              <a:rPr lang="en-US" sz="2400" b="1" dirty="0"/>
              <a:t> </a:t>
            </a:r>
            <a:r>
              <a:rPr lang="sr-Latn-CS" sz="2400" b="1" dirty="0"/>
              <a:t>-</a:t>
            </a:r>
            <a:r>
              <a:rPr lang="sr-Latn-CS" sz="2400" dirty="0"/>
              <a:t> sastoji se od 3 grupe istraživanja: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Profesionalna or</a:t>
            </a:r>
            <a:r>
              <a:rPr lang="en-US" sz="2400" dirty="0" err="1"/>
              <a:t>i</a:t>
            </a:r>
            <a:r>
              <a:rPr lang="sr-Latn-CS" sz="2400" dirty="0"/>
              <a:t>jentacija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Obuka operat</a:t>
            </a:r>
            <a:r>
              <a:rPr lang="sr-Cyrl-RS" sz="2400" dirty="0"/>
              <a:t>е</a:t>
            </a:r>
            <a:r>
              <a:rPr lang="sr-Latn-CS" sz="2400" dirty="0"/>
              <a:t>ra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Tehnička sredstva za obuku</a:t>
            </a:r>
            <a:r>
              <a:rPr lang="en-US" sz="2400" dirty="0"/>
              <a:t> </a:t>
            </a:r>
            <a:r>
              <a:rPr lang="sr-Latn-CS" sz="2400" dirty="0"/>
              <a:t>-</a:t>
            </a:r>
            <a:r>
              <a:rPr lang="en-US" sz="2400" dirty="0"/>
              <a:t> </a:t>
            </a:r>
            <a:r>
              <a:rPr lang="sr-Latn-CS" sz="2400" dirty="0"/>
              <a:t>simulatori, trenažeri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sr-Latn-CS" sz="2400" b="1" dirty="0"/>
              <a:t>Područje zaštite radne i životne sredine</a:t>
            </a:r>
            <a:r>
              <a:rPr lang="en-US" sz="2400" b="1" dirty="0"/>
              <a:t> </a:t>
            </a:r>
            <a:r>
              <a:rPr lang="sr-Latn-CS" sz="2400" b="1" dirty="0"/>
              <a:t>-</a:t>
            </a:r>
            <a:r>
              <a:rPr lang="sr-Latn-CS" sz="2400" dirty="0"/>
              <a:t> odnosi se na prevenciju, povrede i profesionalna oboljenja i uticaj radne i životne sredine. Ima 2 grupe:</a:t>
            </a:r>
          </a:p>
          <a:p>
            <a:pPr marL="747713" indent="-282575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Bezbednost i zdravlje</a:t>
            </a:r>
          </a:p>
          <a:p>
            <a:pPr marL="747713" indent="-2825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Radna i životna sredina</a:t>
            </a:r>
            <a:r>
              <a:rPr lang="en-US" sz="2400" dirty="0"/>
              <a:t> </a:t>
            </a:r>
            <a:r>
              <a:rPr lang="sr-Latn-CS" sz="2400" dirty="0"/>
              <a:t>-</a:t>
            </a:r>
            <a:r>
              <a:rPr lang="en-US" sz="2400" dirty="0"/>
              <a:t> </a:t>
            </a:r>
            <a:r>
              <a:rPr lang="sr-Latn-CS" sz="2400" dirty="0"/>
              <a:t>buka, vibracije, mikroklima i atmosfera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491AF-EF17-C29D-7822-E0F66645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856018"/>
            <a:ext cx="6858000" cy="1849582"/>
          </a:xfrm>
          <a:prstGeom prst="rect">
            <a:avLst/>
          </a:prstGeom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52400" y="780395"/>
            <a:ext cx="85344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1800"/>
              </a:spcAft>
            </a:pPr>
            <a:r>
              <a:rPr lang="sr-Latn-CS" sz="2400" b="1" dirty="0"/>
              <a:t>CILJEVI ERGONOMIJE</a:t>
            </a:r>
          </a:p>
          <a:p>
            <a:pPr marL="457200" indent="-457200" algn="just">
              <a:spcAft>
                <a:spcPts val="600"/>
              </a:spcAft>
            </a:pPr>
            <a:endParaRPr lang="sr-Latn-CS" sz="2400" dirty="0"/>
          </a:p>
          <a:p>
            <a:pPr marL="457200" indent="-457200" algn="just">
              <a:spcAft>
                <a:spcPts val="600"/>
              </a:spcAft>
            </a:pPr>
            <a:r>
              <a:rPr lang="sr-Latn-CS" sz="2400" dirty="0"/>
              <a:t>Osnovni </a:t>
            </a:r>
            <a:r>
              <a:rPr lang="sr-Latn-CS" sz="2400" b="1" dirty="0"/>
              <a:t>ciljevi ergonomije </a:t>
            </a:r>
            <a:r>
              <a:rPr lang="sr-Latn-CS" sz="2400" dirty="0"/>
              <a:t>su ostvarivanje ljudske i tehničko-tehnološke efikasnosti i produktivnosti kroz sveobuhvatnu organizaciju, racionalizaciju i humanizaciju rada. </a:t>
            </a:r>
          </a:p>
          <a:p>
            <a:pPr marL="457200" indent="-457200" algn="just">
              <a:spcAft>
                <a:spcPts val="600"/>
              </a:spcAft>
            </a:pPr>
            <a:r>
              <a:rPr lang="sr-Latn-CS" sz="2400" dirty="0"/>
              <a:t>Ciljevi ergonomije se često dele na: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2400" dirty="0"/>
              <a:t>one koji teže boljitku za pojedince</a:t>
            </a:r>
            <a:r>
              <a:rPr lang="en-US" sz="2400" dirty="0"/>
              <a:t> </a:t>
            </a:r>
            <a:r>
              <a:rPr lang="sr-Latn-CS" sz="2400" dirty="0"/>
              <a:t>(zaposleni  i korisnici) i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2400" dirty="0"/>
              <a:t>one koji teže boljitku za radne/proizvodne sisteme.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4925"/>
            <a:ext cx="472440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F35A4-C2C0-293F-59B6-1023BE27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10" b="13635"/>
          <a:stretch/>
        </p:blipFill>
        <p:spPr>
          <a:xfrm>
            <a:off x="5067300" y="5313144"/>
            <a:ext cx="4076700" cy="15448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29C8DC-DCB8-3047-BBD3-37EA86FB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" y="215698"/>
            <a:ext cx="3219450" cy="1822652"/>
          </a:xfrm>
          <a:prstGeom prst="rect">
            <a:avLst/>
          </a:prstGeom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28600" y="762000"/>
            <a:ext cx="82296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/>
              <a:t>          </a:t>
            </a:r>
            <a:r>
              <a:rPr lang="sr-Latn-CS" sz="2400" b="1" dirty="0"/>
              <a:t>CILJEVI ERGONOMIJE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2400" dirty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Latn-CS" sz="2400" dirty="0"/>
              <a:t>Ciljevi nekog proizvodnog sistema za </a:t>
            </a:r>
            <a:r>
              <a:rPr lang="sr-Latn-CS" sz="2400" b="1" dirty="0"/>
              <a:t>zaposlene</a:t>
            </a:r>
            <a:r>
              <a:rPr lang="sr-Latn-CS" sz="2400" dirty="0"/>
              <a:t> su bezbednost, komfor, zdravlje i zadovoljstvo, što dovodi do </a:t>
            </a:r>
            <a:r>
              <a:rPr lang="sr-Latn-CS" sz="2400" b="1" dirty="0"/>
              <a:t>humanizacije rada</a:t>
            </a:r>
            <a:r>
              <a:rPr lang="sr-Latn-CS" sz="2400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r-Latn-CS" sz="2400" dirty="0"/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sr-Latn-CS" sz="2400" dirty="0"/>
              <a:t>Za </a:t>
            </a:r>
            <a:r>
              <a:rPr lang="sr-Latn-CS" sz="2400" b="1" dirty="0"/>
              <a:t>korisnika</a:t>
            </a:r>
            <a:r>
              <a:rPr lang="sr-Latn-CS" sz="2400" dirty="0"/>
              <a:t> nekog proizvoda najvažnija je pouzdanost i bezbednost proizvoda, tj. </a:t>
            </a:r>
            <a:r>
              <a:rPr lang="sr-Latn-CS" sz="2400" b="1" dirty="0"/>
              <a:t>kvalitetan proizvod</a:t>
            </a:r>
            <a:r>
              <a:rPr lang="sr-Latn-CS" sz="2400" dirty="0"/>
              <a:t>. </a:t>
            </a:r>
          </a:p>
          <a:p>
            <a:pPr algn="just">
              <a:spcAft>
                <a:spcPts val="600"/>
              </a:spcAft>
            </a:pPr>
            <a:endParaRPr lang="sr-Latn-CS" sz="2400" dirty="0"/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sr-Latn-CS" sz="2400" dirty="0"/>
              <a:t>Za </a:t>
            </a:r>
            <a:r>
              <a:rPr lang="sr-Latn-CS" sz="2400" b="1" dirty="0"/>
              <a:t>proizvođača</a:t>
            </a:r>
            <a:r>
              <a:rPr lang="sr-Latn-CS" sz="2400" dirty="0"/>
              <a:t> je, sa druge strane, najvažnija produktivnost rada koja dovodi do najvećeg </a:t>
            </a:r>
            <a:r>
              <a:rPr lang="sr-Latn-CS" sz="2400" b="1" dirty="0"/>
              <a:t>profita</a:t>
            </a:r>
            <a:r>
              <a:rPr lang="sr-Latn-C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4060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1829F-A466-6249-2C48-14D1A9BF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12453">
            <a:off x="3352800" y="2825170"/>
            <a:ext cx="5410200" cy="3673678"/>
          </a:xfrm>
          <a:prstGeom prst="rect">
            <a:avLst/>
          </a:prstGeom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457200" y="838200"/>
            <a:ext cx="8229600" cy="450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457200" algn="ctr">
              <a:spcBef>
                <a:spcPts val="600"/>
              </a:spcBef>
              <a:spcAft>
                <a:spcPts val="1800"/>
              </a:spcAft>
            </a:pPr>
            <a:r>
              <a:rPr lang="sr-Latn-CS" sz="2400" b="1" dirty="0"/>
              <a:t>ZADACI ERGONOMIJE</a:t>
            </a:r>
            <a:endParaRPr lang="en-US" sz="2400" b="1" dirty="0"/>
          </a:p>
          <a:p>
            <a:pPr indent="-457200" algn="ctr">
              <a:spcBef>
                <a:spcPts val="600"/>
              </a:spcBef>
              <a:spcAft>
                <a:spcPts val="1800"/>
              </a:spcAft>
            </a:pPr>
            <a:endParaRPr lang="sr-Latn-CS" sz="2400" b="1" dirty="0"/>
          </a:p>
          <a:p>
            <a:pPr indent="-457200" algn="just">
              <a:spcAft>
                <a:spcPts val="1200"/>
              </a:spcAft>
            </a:pPr>
            <a:r>
              <a:rPr lang="sr-Latn-CS" sz="2400" b="1" dirty="0"/>
              <a:t>Zadaci </a:t>
            </a:r>
            <a:r>
              <a:rPr lang="sr-Latn-CS" sz="2400" dirty="0"/>
              <a:t>ergonomije se mogu podeliti na: </a:t>
            </a:r>
          </a:p>
          <a:p>
            <a:pPr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400" b="1" dirty="0"/>
              <a:t>sistemske, </a:t>
            </a:r>
          </a:p>
          <a:p>
            <a:pPr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400" b="1" dirty="0"/>
              <a:t>metodske, </a:t>
            </a:r>
          </a:p>
          <a:p>
            <a:pPr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400" b="1" dirty="0"/>
              <a:t>projektantske i </a:t>
            </a:r>
          </a:p>
          <a:p>
            <a:pPr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400" b="1" dirty="0"/>
              <a:t>obrazovne.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04800" y="651331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457200" algn="ctr">
              <a:spcBef>
                <a:spcPts val="600"/>
              </a:spcBef>
              <a:spcAft>
                <a:spcPts val="1800"/>
              </a:spcAft>
            </a:pPr>
            <a:r>
              <a:rPr lang="sr-Latn-CS" sz="2400" b="1" dirty="0"/>
              <a:t>ZADACI ERGONOMIJE</a:t>
            </a:r>
          </a:p>
          <a:p>
            <a:pPr indent="-457200" algn="ctr">
              <a:spcBef>
                <a:spcPts val="600"/>
              </a:spcBef>
              <a:spcAft>
                <a:spcPts val="1800"/>
              </a:spcAft>
            </a:pPr>
            <a:endParaRPr lang="sr-Latn-CS" sz="2400" b="1" dirty="0"/>
          </a:p>
          <a:p>
            <a:pPr indent="-457200" algn="just">
              <a:spcAft>
                <a:spcPts val="600"/>
              </a:spcAft>
              <a:buSzPct val="110000"/>
              <a:buFont typeface="Wingdings" pitchFamily="2" charset="2"/>
              <a:buChar char="Ø"/>
            </a:pPr>
            <a:r>
              <a:rPr lang="sr-Latn-CS" sz="2400" b="1" dirty="0"/>
              <a:t>Sistemski zadaci </a:t>
            </a:r>
            <a:r>
              <a:rPr lang="sr-Latn-CS" sz="2400" dirty="0"/>
              <a:t>odnose se na primenu sistemskog pristupa u istraživanju sistema </a:t>
            </a:r>
            <a:r>
              <a:rPr lang="x-none" sz="2400" dirty="0"/>
              <a:t>Č</a:t>
            </a:r>
            <a:r>
              <a:rPr lang="sr-Latn-CS" sz="2400" dirty="0"/>
              <a:t>-M-O i njegova 3 podsistema (ČO, TH i posistem RiŽS) u cilju:</a:t>
            </a:r>
          </a:p>
          <a:p>
            <a:pPr indent="-457200" algn="just"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sr-Latn-CS" sz="2400" dirty="0"/>
              <a:t>dobijanja rešenja koja će unaprediti radnu sposobnost i zadovoljstvo radom, </a:t>
            </a:r>
          </a:p>
          <a:p>
            <a:pPr indent="-457200" algn="just"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sr-Latn-CS" sz="2400" dirty="0"/>
              <a:t>dovesti do racionalnog projektovanja informaciono-upravljačkih sistema i unapređenja uslova rada, </a:t>
            </a:r>
          </a:p>
          <a:p>
            <a:pPr indent="-457200" algn="just"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sr-Latn-CS" sz="2400" dirty="0"/>
              <a:t>unapređenja ljudske i tehničko-tehnološke efikasnosti i ergonomičnosti.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B377F-EBFF-4F19-B42D-C8CB03DA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6536">
            <a:off x="533443" y="811346"/>
            <a:ext cx="2242164" cy="2242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39ECAC-B27A-4ECB-A882-6C081496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9115">
            <a:off x="5169166" y="1946280"/>
            <a:ext cx="3195927" cy="2396945"/>
          </a:xfrm>
          <a:prstGeom prst="rect">
            <a:avLst/>
          </a:prstGeom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04800" y="973991"/>
            <a:ext cx="822960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457200" algn="ctr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/>
              <a:t>  </a:t>
            </a:r>
            <a:r>
              <a:rPr lang="sr-Latn-CS" sz="2400" b="1" dirty="0"/>
              <a:t>ZADACI ERGONOMIJE</a:t>
            </a:r>
          </a:p>
          <a:p>
            <a:pPr indent="-457200" algn="ctr">
              <a:spcBef>
                <a:spcPts val="600"/>
              </a:spcBef>
              <a:spcAft>
                <a:spcPts val="1800"/>
              </a:spcAft>
            </a:pPr>
            <a:endParaRPr lang="sr-Latn-CS" sz="2400" b="1" dirty="0"/>
          </a:p>
          <a:p>
            <a:pPr indent="-457200" algn="just">
              <a:spcAft>
                <a:spcPts val="600"/>
              </a:spcAft>
              <a:buSzPct val="110000"/>
              <a:buFont typeface="Wingdings" pitchFamily="2" charset="2"/>
              <a:buChar char="Ø"/>
            </a:pPr>
            <a:endParaRPr lang="en-US" sz="2400" b="1" dirty="0"/>
          </a:p>
          <a:p>
            <a:pPr indent="-457200" algn="just">
              <a:spcAft>
                <a:spcPts val="600"/>
              </a:spcAft>
              <a:buSzPct val="110000"/>
              <a:buFont typeface="Wingdings" pitchFamily="2" charset="2"/>
              <a:buChar char="Ø"/>
            </a:pPr>
            <a:endParaRPr lang="en-US" sz="2400" b="1" dirty="0"/>
          </a:p>
          <a:p>
            <a:pPr indent="-457200" algn="just">
              <a:spcAft>
                <a:spcPts val="600"/>
              </a:spcAft>
              <a:buSzPct val="110000"/>
              <a:buFont typeface="Wingdings" pitchFamily="2" charset="2"/>
              <a:buChar char="Ø"/>
            </a:pPr>
            <a:endParaRPr lang="en-US" sz="2400" b="1" dirty="0"/>
          </a:p>
          <a:p>
            <a:pPr indent="-457200" algn="just">
              <a:spcAft>
                <a:spcPts val="600"/>
              </a:spcAft>
              <a:buSzPct val="110000"/>
              <a:buFont typeface="Wingdings" pitchFamily="2" charset="2"/>
              <a:buChar char="Ø"/>
            </a:pPr>
            <a:r>
              <a:rPr lang="sr-Latn-CS" sz="2400" b="1" dirty="0"/>
              <a:t>Metodski zadaci </a:t>
            </a:r>
            <a:r>
              <a:rPr lang="sr-Latn-CS" sz="2400" dirty="0"/>
              <a:t>se baziraju na:</a:t>
            </a:r>
          </a:p>
          <a:p>
            <a:pPr indent="-457200" algn="just"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sr-Latn-CS" sz="2400" dirty="0"/>
              <a:t>psihološkim i fiziološkim (empirijskim), </a:t>
            </a:r>
          </a:p>
          <a:p>
            <a:pPr indent="-457200" algn="just"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sr-Latn-CS" sz="2400" dirty="0"/>
              <a:t>matematičkim i </a:t>
            </a:r>
          </a:p>
          <a:p>
            <a:pPr indent="-457200" algn="just"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sr-Latn-CS" sz="2400" dirty="0"/>
              <a:t>imitacionim (simulacionim) metodama.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B15FE-003A-9A49-19A5-5E995598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66675"/>
            <a:ext cx="2143125" cy="2143125"/>
          </a:xfrm>
          <a:prstGeom prst="rect">
            <a:avLst/>
          </a:prstGeom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81000" y="955387"/>
            <a:ext cx="81534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457200" algn="ctr">
              <a:spcAft>
                <a:spcPts val="1800"/>
              </a:spcAft>
            </a:pPr>
            <a:r>
              <a:rPr lang="sr-Latn-CS" sz="2400" b="1" dirty="0"/>
              <a:t>ZADACI ERGONOMIJE</a:t>
            </a:r>
          </a:p>
          <a:p>
            <a:pPr indent="-45720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sr-Latn-CS" sz="2400" b="1" dirty="0"/>
              <a:t>Projektantski zadaci  </a:t>
            </a:r>
            <a:r>
              <a:rPr lang="sr-Latn-CS" sz="2400" dirty="0"/>
              <a:t>su vezani za: </a:t>
            </a:r>
          </a:p>
          <a:p>
            <a:pPr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Izučavanje prijema i prerade informacija, procesa pamćenja i mišljenja, opsluživanja mašina i donošenja odluka.</a:t>
            </a:r>
          </a:p>
          <a:p>
            <a:pPr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Analizu delatnosti operat</a:t>
            </a:r>
            <a:r>
              <a:rPr lang="sr-Cyrl-RS" sz="2400" dirty="0"/>
              <a:t>е</a:t>
            </a:r>
            <a:r>
              <a:rPr lang="sr-Latn-CS" sz="2400" dirty="0"/>
              <a:t>ra - brzina, osetljivost, tačnost, pouzdanost i efikasnost.</a:t>
            </a:r>
          </a:p>
          <a:p>
            <a:pPr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Izučavanje funkcionalnih stanja operat</a:t>
            </a:r>
            <a:r>
              <a:rPr lang="sr-Cyrl-RS" sz="2400" dirty="0"/>
              <a:t>е</a:t>
            </a:r>
            <a:r>
              <a:rPr lang="sr-Latn-CS" sz="2400" dirty="0"/>
              <a:t>ra tokom rada - zamor, monotonija, stres, bol.</a:t>
            </a:r>
          </a:p>
          <a:p>
            <a:pPr indent="-4572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dirty="0"/>
              <a:t>Konstrukciju informaciono-upravljačkih uređaja i projektovanje mikroklime  za zadovoljenje principa efikasnosti i ergonomičnosti.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848600" cy="5103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800" b="1" dirty="0"/>
              <a:t>VEZA ERGONOMIJE I DRUGIH NAUKA</a:t>
            </a:r>
          </a:p>
          <a:p>
            <a:pPr algn="just">
              <a:spcAft>
                <a:spcPts val="1000"/>
              </a:spcAft>
              <a:defRPr/>
            </a:pPr>
            <a:endParaRPr lang="en-US" sz="1000" b="1" dirty="0"/>
          </a:p>
          <a:p>
            <a:pPr algn="just">
              <a:spcAft>
                <a:spcPts val="1000"/>
              </a:spcAft>
              <a:defRPr/>
            </a:pPr>
            <a:endParaRPr lang="en-US" sz="1000" b="1" dirty="0"/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 err="1"/>
              <a:t>Sistemske</a:t>
            </a:r>
            <a:r>
              <a:rPr lang="en-US" sz="2400" b="1" dirty="0"/>
              <a:t> </a:t>
            </a:r>
            <a:r>
              <a:rPr lang="en-US" sz="2400" b="1" dirty="0" err="1"/>
              <a:t>nauke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kibernetika</a:t>
            </a:r>
            <a:r>
              <a:rPr lang="en-US" sz="2400" dirty="0"/>
              <a:t>, op</a:t>
            </a:r>
            <a:r>
              <a:rPr lang="sr-Latn-CS" sz="2400" dirty="0"/>
              <a:t>šta teorija sistema, teorija informacija, teorija komunikacija).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Matematičke nauke</a:t>
            </a:r>
            <a:r>
              <a:rPr lang="sr-Latn-CS" sz="2400" dirty="0"/>
              <a:t> (matematička logika, teorija verovatnoće, teorija masovnog opsluživanja, teorija automatskog upravljanja).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Kompjuterske nauke </a:t>
            </a:r>
            <a:r>
              <a:rPr lang="sr-Latn-CS" sz="2400" dirty="0"/>
              <a:t>(kompjuterske simulacije, veštačka inteligencija, ekspertski sistemi).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Psihosocijalne nauke</a:t>
            </a:r>
            <a:r>
              <a:rPr lang="sr-Latn-CS" sz="2400" dirty="0"/>
              <a:t> (psihologija rada, sociologija rada, pedagogija, psihosociologija).</a:t>
            </a:r>
          </a:p>
        </p:txBody>
      </p:sp>
    </p:spTree>
    <p:extLst>
      <p:ext uri="{BB962C8B-B14F-4D97-AF65-F5344CB8AC3E}">
        <p14:creationId xmlns:p14="http://schemas.microsoft.com/office/powerpoint/2010/main" val="99318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0E6CA-D3AE-23CA-AB78-D77CD56D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34" y="3464"/>
            <a:ext cx="2709866" cy="1520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838200"/>
            <a:ext cx="8153400" cy="5001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  <a:defRPr/>
            </a:pPr>
            <a:r>
              <a:rPr lang="sr-Latn-CS" sz="2400" b="1" dirty="0"/>
              <a:t>ZADACI ERGONOMIJE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sr-Latn-CS" sz="2400" b="1" dirty="0"/>
              <a:t>Obrazovni zadaci </a:t>
            </a:r>
            <a:r>
              <a:rPr lang="sr-Latn-CS" sz="2400" dirty="0"/>
              <a:t>su različiti, a odnose se na učenje: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radi obrazovanja podmladka – edukacija.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radi usavršavanja i napredovanja - prekvalifikacije, obrazovanje uz rad ili obrazovanje odraslih.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u fazi osposobljavanja ljudi i održavanja sredstava rada-logistika.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tokom rešavanja nestereotipnog zadatka - prevođenje znanja u veštinu, ekspertna rešenja.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radi znanja - ekspertna znanja, prevođenje iskustva u znanje, naučni progres.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8F5DB-691B-4EDE-8814-CCD5A434680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057400" y="2819400"/>
            <a:ext cx="62031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4800" b="1" dirty="0">
                <a:solidFill>
                  <a:srgbClr val="990033"/>
                </a:solidFill>
              </a:rPr>
              <a:t>HVALA NA PAŽNJI!!!</a:t>
            </a:r>
            <a:endParaRPr lang="en-US" sz="48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03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848600" cy="400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2400" b="1" dirty="0"/>
              <a:t>VEZA ERGONOMIJE I DRUGIH NAUKA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sr-Latn-CS" sz="2400" b="1" dirty="0"/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Tehnološke nauke </a:t>
            </a:r>
            <a:r>
              <a:rPr lang="sr-Latn-CS" sz="2400" dirty="0"/>
              <a:t>(organizacija rada, zaštita radne i životne sredine, industrijsko inženjerstvo, industrijski dizajn).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Medicinsko-biološke nauke</a:t>
            </a:r>
            <a:r>
              <a:rPr lang="sr-Latn-CS" sz="2400" dirty="0"/>
              <a:t> (medicina rada, ekologija, fiziologija, higijena rada).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Fizičko-hemijske nauke</a:t>
            </a:r>
            <a:r>
              <a:rPr lang="sr-Latn-CS" sz="2400" dirty="0"/>
              <a:t> (akustika, optika, fizička hemija, mehanika).</a:t>
            </a:r>
          </a:p>
        </p:txBody>
      </p:sp>
    </p:spTree>
    <p:extLst>
      <p:ext uri="{BB962C8B-B14F-4D97-AF65-F5344CB8AC3E}">
        <p14:creationId xmlns:p14="http://schemas.microsoft.com/office/powerpoint/2010/main" val="283374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762000"/>
            <a:ext cx="79248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sr-Latn-CS" sz="2400" b="1" dirty="0"/>
              <a:t>KIBERNETIKA</a:t>
            </a:r>
          </a:p>
          <a:p>
            <a:pPr algn="just">
              <a:spcAft>
                <a:spcPts val="1200"/>
              </a:spcAft>
              <a:defRPr/>
            </a:pPr>
            <a:r>
              <a:rPr lang="en-US" sz="2400" b="1" dirty="0"/>
              <a:t>                             </a:t>
            </a:r>
            <a:r>
              <a:rPr lang="sr-Latn-CS" sz="2400" b="1" dirty="0"/>
              <a:t>N. Viner, 1948</a:t>
            </a:r>
            <a:r>
              <a:rPr lang="en-US" sz="2400" b="1" dirty="0"/>
              <a:t> </a:t>
            </a:r>
            <a:r>
              <a:rPr lang="sr-Latn-CS" sz="2400" b="1" dirty="0"/>
              <a:t>-</a:t>
            </a:r>
            <a:r>
              <a:rPr lang="en-US" sz="2400" b="1" dirty="0"/>
              <a:t> </a:t>
            </a:r>
            <a:r>
              <a:rPr lang="sr-Latn-CS" sz="2400" b="1" dirty="0"/>
              <a:t>Kibernetika ili </a:t>
            </a:r>
            <a:r>
              <a:rPr lang="en-US" sz="2400" b="1" dirty="0"/>
              <a:t>            </a:t>
            </a:r>
          </a:p>
          <a:p>
            <a:pPr algn="just">
              <a:spcAft>
                <a:spcPts val="1200"/>
              </a:spcAft>
              <a:defRPr/>
            </a:pPr>
            <a:r>
              <a:rPr lang="en-US" sz="2400" b="1" dirty="0"/>
              <a:t>                             </a:t>
            </a:r>
            <a:r>
              <a:rPr lang="sr-Latn-CS" sz="2400" b="1" dirty="0"/>
              <a:t>upravljanje i komunikacija kod živih </a:t>
            </a:r>
            <a:endParaRPr lang="en-US" sz="2400" b="1" dirty="0"/>
          </a:p>
          <a:p>
            <a:pPr algn="just">
              <a:spcAft>
                <a:spcPts val="1200"/>
              </a:spcAft>
              <a:defRPr/>
            </a:pPr>
            <a:r>
              <a:rPr lang="en-US" sz="2400" b="1" dirty="0"/>
              <a:t>                             </a:t>
            </a:r>
            <a:r>
              <a:rPr lang="sr-Latn-CS" sz="2400" b="1" dirty="0"/>
              <a:t>bića i mašina</a:t>
            </a:r>
            <a:endParaRPr lang="en-US" sz="2400" b="1" dirty="0"/>
          </a:p>
          <a:p>
            <a:pPr algn="just">
              <a:spcAft>
                <a:spcPts val="1200"/>
              </a:spcAft>
              <a:defRPr/>
            </a:pPr>
            <a:endParaRPr lang="sr-Latn-CS" sz="1100" b="1" dirty="0"/>
          </a:p>
          <a:p>
            <a:pPr algn="just">
              <a:spcAft>
                <a:spcPts val="1200"/>
              </a:spcAft>
              <a:defRPr/>
            </a:pPr>
            <a:r>
              <a:rPr lang="sr-Latn-CS" sz="2400" b="1" dirty="0"/>
              <a:t>Definicija </a:t>
            </a:r>
            <a:r>
              <a:rPr lang="en-US" sz="2400" b="1" dirty="0" err="1"/>
              <a:t>kibernetike</a:t>
            </a:r>
            <a:r>
              <a:rPr lang="en-US" sz="2400" b="1" dirty="0"/>
              <a:t>:</a:t>
            </a:r>
            <a:endParaRPr lang="en-US" sz="2400" dirty="0"/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Nauka koja se bavi teorijom upravljanja i komunikacija kod živih bića i mašina</a:t>
            </a:r>
            <a:r>
              <a:rPr lang="en-US" sz="2400" dirty="0"/>
              <a:t>.</a:t>
            </a:r>
          </a:p>
          <a:p>
            <a:pPr marL="233363" indent="-23336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Interdisciplinarna</a:t>
            </a:r>
            <a:r>
              <a:rPr lang="en-US" sz="2400" dirty="0"/>
              <a:t> </a:t>
            </a:r>
            <a:r>
              <a:rPr lang="en-US" sz="2400" dirty="0" err="1"/>
              <a:t>nauka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daje</a:t>
            </a:r>
            <a:r>
              <a:rPr lang="en-US" sz="2400" dirty="0"/>
              <a:t> </a:t>
            </a:r>
            <a:r>
              <a:rPr lang="en-US" sz="2400" dirty="0" err="1"/>
              <a:t>teoretske</a:t>
            </a:r>
            <a:r>
              <a:rPr lang="en-US" sz="2400" dirty="0"/>
              <a:t> </a:t>
            </a:r>
            <a:r>
              <a:rPr lang="en-US" sz="2400" dirty="0" err="1"/>
              <a:t>osnove</a:t>
            </a:r>
            <a:r>
              <a:rPr lang="en-US" sz="2400" dirty="0"/>
              <a:t>,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tehnike</a:t>
            </a:r>
            <a:r>
              <a:rPr lang="en-US" sz="2400" dirty="0"/>
              <a:t> </a:t>
            </a:r>
            <a:r>
              <a:rPr lang="en-US" sz="2400" dirty="0" err="1"/>
              <a:t>upravljanja</a:t>
            </a:r>
            <a:r>
              <a:rPr lang="en-US" sz="2400" dirty="0"/>
              <a:t> </a:t>
            </a:r>
            <a:r>
              <a:rPr lang="en-US" sz="2400" dirty="0" err="1"/>
              <a:t>svim</a:t>
            </a:r>
            <a:r>
              <a:rPr lang="en-US" sz="2400" dirty="0"/>
              <a:t> </a:t>
            </a:r>
            <a:r>
              <a:rPr lang="en-US" sz="2400" dirty="0" err="1"/>
              <a:t>sistemima</a:t>
            </a:r>
            <a:r>
              <a:rPr lang="en-US" sz="2400" dirty="0"/>
              <a:t>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sr-Latn-CS" sz="2400" dirty="0"/>
              <a:t>čovek upravlja, uključujući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sr-Latn-CS" sz="2400" dirty="0"/>
              <a:t>samog sebe.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4C062-3876-436B-91BA-65A9E2A6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514600" cy="2481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0010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sr-Latn-CS" sz="2400" dirty="0"/>
              <a:t>Osnovni pojmovi iz upravljanja i regulacije:</a:t>
            </a:r>
          </a:p>
          <a:p>
            <a:pPr marL="342900" indent="-342900" algn="just">
              <a:spcAft>
                <a:spcPts val="1200"/>
              </a:spcAft>
              <a:buFontTx/>
              <a:buAutoNum type="alphaLcParenR"/>
              <a:defRPr/>
            </a:pPr>
            <a:r>
              <a:rPr lang="sr-Latn-CS" sz="2400" b="1" dirty="0"/>
              <a:t>Upravljanje</a:t>
            </a:r>
            <a:r>
              <a:rPr lang="sr-Latn-CS" sz="2400" dirty="0"/>
              <a:t> je postupak kojim se pomoću ulaznih veličina nekog procesa utiče na izlazne veličine u skladu sa poznatim zakonitostima datog procesa. </a:t>
            </a:r>
          </a:p>
          <a:p>
            <a:pPr algn="just">
              <a:spcAft>
                <a:spcPts val="1200"/>
              </a:spcAft>
              <a:defRPr/>
            </a:pPr>
            <a:r>
              <a:rPr lang="sr-Latn-CS" sz="2400" dirty="0"/>
              <a:t>Sistemi kod kojih je moguće upravljanje imaju sledeće elemente:</a:t>
            </a:r>
          </a:p>
          <a:p>
            <a:pPr marL="349250" indent="215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Objekat upravljanja (sistem kojim se upravlja) i </a:t>
            </a:r>
          </a:p>
          <a:p>
            <a:pPr marL="349250" indent="215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400" dirty="0"/>
              <a:t>Upravljački sistem (sistem koji vrši upravljanje)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2400" dirty="0"/>
              <a:t>Razlikuju se 2 tipa upravljanja:</a:t>
            </a:r>
          </a:p>
          <a:p>
            <a:pPr marL="565150" indent="-215900" algn="just">
              <a:spcAft>
                <a:spcPts val="600"/>
              </a:spcAft>
              <a:buFontTx/>
              <a:buAutoNum type="arabicPeriod"/>
              <a:defRPr/>
            </a:pPr>
            <a:r>
              <a:rPr lang="sr-Latn-CS" sz="2400" dirty="0"/>
              <a:t> Otvoreni sistem upravljanja</a:t>
            </a:r>
          </a:p>
          <a:p>
            <a:pPr marL="565150" indent="-215900" algn="just">
              <a:spcAft>
                <a:spcPts val="600"/>
              </a:spcAft>
              <a:buFontTx/>
              <a:buAutoNum type="arabicPeriod"/>
              <a:defRPr/>
            </a:pPr>
            <a:r>
              <a:rPr lang="sr-Latn-CS" sz="2400" dirty="0"/>
              <a:t> Zatvoreni sistem upravljanja (povratna sprega)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49250"/>
            <a:ext cx="7924800" cy="5984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endParaRPr lang="sr-Latn-CS" sz="2400" b="1" dirty="0"/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CS" sz="2400" b="1" dirty="0"/>
              <a:t>b)</a:t>
            </a:r>
            <a:r>
              <a:rPr lang="sr-Latn-CS" sz="2400" dirty="0"/>
              <a:t> </a:t>
            </a:r>
            <a:r>
              <a:rPr lang="sr-Latn-CS" sz="2400" b="1" dirty="0"/>
              <a:t>Regulisanje </a:t>
            </a:r>
            <a:r>
              <a:rPr lang="sr-Latn-CS" sz="2400" dirty="0"/>
              <a:t>– O</a:t>
            </a:r>
            <a:r>
              <a:rPr lang="en-US" sz="2400" dirty="0" err="1"/>
              <a:t>dr</a:t>
            </a:r>
            <a:r>
              <a:rPr lang="sr-Latn-CS" sz="2400" dirty="0"/>
              <a:t>žavanje neke fizičke veličine na željenoj vrednosti</a:t>
            </a:r>
            <a:r>
              <a:rPr lang="sr-Cyrl-CS" sz="2400" dirty="0"/>
              <a:t>.</a:t>
            </a:r>
            <a:r>
              <a:rPr lang="sr-Latn-CS" sz="2400" dirty="0"/>
              <a:t> </a:t>
            </a: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CS" sz="2400" dirty="0"/>
              <a:t>Sistemi kod kojih je je moguća regulacija sastoje se iz:</a:t>
            </a:r>
          </a:p>
          <a:p>
            <a:pPr marL="579438" indent="-2905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Objekta regulisanja i</a:t>
            </a:r>
          </a:p>
          <a:p>
            <a:pPr marL="579438" indent="-290513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 sz="2400" dirty="0"/>
              <a:t>Regulatora</a:t>
            </a:r>
          </a:p>
        </p:txBody>
      </p:sp>
      <p:sp>
        <p:nvSpPr>
          <p:cNvPr id="1229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x-none"/>
          </a:p>
        </p:txBody>
      </p:sp>
      <p:grpSp>
        <p:nvGrpSpPr>
          <p:cNvPr id="12292" name="Group 3"/>
          <p:cNvGrpSpPr>
            <a:grpSpLocks noChangeAspect="1"/>
          </p:cNvGrpSpPr>
          <p:nvPr/>
        </p:nvGrpSpPr>
        <p:grpSpPr bwMode="auto">
          <a:xfrm>
            <a:off x="2101850" y="304800"/>
            <a:ext cx="5157788" cy="3505200"/>
            <a:chOff x="3027" y="8037"/>
            <a:chExt cx="4843" cy="3001"/>
          </a:xfrm>
        </p:grpSpPr>
        <p:sp>
          <p:nvSpPr>
            <p:cNvPr id="12293" name="AutoShape 20"/>
            <p:cNvSpPr>
              <a:spLocks noChangeAspect="1" noChangeArrowheads="1" noTextEdit="1"/>
            </p:cNvSpPr>
            <p:nvPr/>
          </p:nvSpPr>
          <p:spPr bwMode="auto">
            <a:xfrm>
              <a:off x="3270" y="8037"/>
              <a:ext cx="4600" cy="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294" name="Line 19"/>
            <p:cNvSpPr>
              <a:spLocks noChangeShapeType="1"/>
            </p:cNvSpPr>
            <p:nvPr/>
          </p:nvSpPr>
          <p:spPr bwMode="auto">
            <a:xfrm>
              <a:off x="3027" y="8724"/>
              <a:ext cx="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295" name="Line 18"/>
            <p:cNvSpPr>
              <a:spLocks noChangeShapeType="1"/>
            </p:cNvSpPr>
            <p:nvPr/>
          </p:nvSpPr>
          <p:spPr bwMode="auto">
            <a:xfrm>
              <a:off x="3527" y="8724"/>
              <a:ext cx="7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296" name="Rectangle 17"/>
            <p:cNvSpPr>
              <a:spLocks noChangeArrowheads="1"/>
            </p:cNvSpPr>
            <p:nvPr/>
          </p:nvSpPr>
          <p:spPr bwMode="auto">
            <a:xfrm>
              <a:off x="4227" y="8416"/>
              <a:ext cx="13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x-none" sz="1200" dirty="0">
                  <a:cs typeface="Times New Roman" pitchFamily="18" charset="0"/>
                </a:rPr>
                <a:t>Objekt upravljanja/</a:t>
              </a:r>
            </a:p>
            <a:p>
              <a:pPr algn="ctr" eaLnBrk="0" hangingPunct="0"/>
              <a:r>
                <a:rPr lang="x-none" sz="1200" dirty="0">
                  <a:cs typeface="Times New Roman" pitchFamily="18" charset="0"/>
                </a:rPr>
                <a:t>regulisanja</a:t>
              </a:r>
              <a:endParaRPr lang="sr-Cyrl-CS" dirty="0"/>
            </a:p>
          </p:txBody>
        </p:sp>
        <p:sp>
          <p:nvSpPr>
            <p:cNvPr id="12297" name="Line 16"/>
            <p:cNvSpPr>
              <a:spLocks noChangeShapeType="1"/>
            </p:cNvSpPr>
            <p:nvPr/>
          </p:nvSpPr>
          <p:spPr bwMode="auto">
            <a:xfrm>
              <a:off x="5527" y="8724"/>
              <a:ext cx="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298" name="Line 15"/>
            <p:cNvSpPr>
              <a:spLocks noChangeShapeType="1"/>
            </p:cNvSpPr>
            <p:nvPr/>
          </p:nvSpPr>
          <p:spPr bwMode="auto">
            <a:xfrm>
              <a:off x="6027" y="8724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299" name="Line 14"/>
            <p:cNvSpPr>
              <a:spLocks noChangeShapeType="1"/>
            </p:cNvSpPr>
            <p:nvPr/>
          </p:nvSpPr>
          <p:spPr bwMode="auto">
            <a:xfrm>
              <a:off x="3527" y="8724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300" name="Rectangle 13"/>
            <p:cNvSpPr>
              <a:spLocks noChangeArrowheads="1"/>
            </p:cNvSpPr>
            <p:nvPr/>
          </p:nvSpPr>
          <p:spPr bwMode="auto">
            <a:xfrm>
              <a:off x="3027" y="9187"/>
              <a:ext cx="11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x-none" sz="1200">
                <a:cs typeface="Times New Roman" pitchFamily="18" charset="0"/>
              </a:endParaRPr>
            </a:p>
            <a:p>
              <a:pPr algn="ctr" eaLnBrk="0" hangingPunct="0"/>
              <a:r>
                <a:rPr lang="en-US" sz="1200">
                  <a:cs typeface="Times New Roman" pitchFamily="18" charset="0"/>
                </a:rPr>
                <a:t>Izv</a:t>
              </a:r>
              <a:r>
                <a:rPr lang="x-none" sz="1200">
                  <a:cs typeface="Times New Roman" pitchFamily="18" charset="0"/>
                </a:rPr>
                <a:t>ršni organ</a:t>
              </a:r>
              <a:endParaRPr lang="sr-Cyrl-C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>
              <a:off x="3527" y="9804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4227" y="10113"/>
              <a:ext cx="1200" cy="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x-none" sz="500" dirty="0">
                <a:cs typeface="Times New Roman" pitchFamily="18" charset="0"/>
              </a:endParaRPr>
            </a:p>
            <a:p>
              <a:pPr algn="ctr" eaLnBrk="0" hangingPunct="0"/>
              <a:r>
                <a:rPr lang="x-none" sz="1200" dirty="0">
                  <a:cs typeface="Times New Roman" pitchFamily="18" charset="0"/>
                </a:rPr>
                <a:t>Regulator ili upravljačni sistem</a:t>
              </a:r>
              <a:endParaRPr lang="sr-Latn-CS" sz="1200" dirty="0">
                <a:cs typeface="Times New Roman" pitchFamily="18" charset="0"/>
              </a:endParaRPr>
            </a:p>
            <a:p>
              <a:pPr eaLnBrk="0" hangingPunct="0"/>
              <a:endParaRPr lang="sr-Cyrl-CS" dirty="0"/>
            </a:p>
          </p:txBody>
        </p:sp>
        <p:sp>
          <p:nvSpPr>
            <p:cNvPr id="12303" name="Line 10"/>
            <p:cNvSpPr>
              <a:spLocks noChangeShapeType="1"/>
            </p:cNvSpPr>
            <p:nvPr/>
          </p:nvSpPr>
          <p:spPr bwMode="auto">
            <a:xfrm>
              <a:off x="3527" y="10421"/>
              <a:ext cx="7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304" name="Rectangle 9"/>
            <p:cNvSpPr>
              <a:spLocks noChangeArrowheads="1"/>
            </p:cNvSpPr>
            <p:nvPr/>
          </p:nvSpPr>
          <p:spPr bwMode="auto">
            <a:xfrm>
              <a:off x="5427" y="9187"/>
              <a:ext cx="12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x-none" sz="1200">
                <a:cs typeface="Times New Roman" pitchFamily="18" charset="0"/>
              </a:endParaRPr>
            </a:p>
            <a:p>
              <a:pPr algn="ctr" eaLnBrk="0" hangingPunct="0"/>
              <a:r>
                <a:rPr lang="x-none" sz="1200">
                  <a:cs typeface="Times New Roman" pitchFamily="18" charset="0"/>
                </a:rPr>
                <a:t>Merni pretvarač</a:t>
              </a:r>
              <a:endParaRPr lang="sr-Cyrl-CS"/>
            </a:p>
          </p:txBody>
        </p:sp>
        <p:sp>
          <p:nvSpPr>
            <p:cNvPr id="12305" name="Line 8"/>
            <p:cNvSpPr>
              <a:spLocks noChangeShapeType="1"/>
            </p:cNvSpPr>
            <p:nvPr/>
          </p:nvSpPr>
          <p:spPr bwMode="auto">
            <a:xfrm>
              <a:off x="6027" y="8724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306" name="Line 7"/>
            <p:cNvSpPr>
              <a:spLocks noChangeShapeType="1"/>
            </p:cNvSpPr>
            <p:nvPr/>
          </p:nvSpPr>
          <p:spPr bwMode="auto">
            <a:xfrm>
              <a:off x="6027" y="9804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307" name="Line 6"/>
            <p:cNvSpPr>
              <a:spLocks noChangeShapeType="1"/>
            </p:cNvSpPr>
            <p:nvPr/>
          </p:nvSpPr>
          <p:spPr bwMode="auto">
            <a:xfrm flipH="1">
              <a:off x="5427" y="10421"/>
              <a:ext cx="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2308" name="Text Box 5"/>
            <p:cNvSpPr txBox="1">
              <a:spLocks noChangeArrowheads="1"/>
            </p:cNvSpPr>
            <p:nvPr/>
          </p:nvSpPr>
          <p:spPr bwMode="auto">
            <a:xfrm>
              <a:off x="3027" y="8416"/>
              <a:ext cx="40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sr-Cyrl-CS" sz="1400">
                  <a:cs typeface="Times New Roman" pitchFamily="18" charset="0"/>
                </a:rPr>
                <a:t>Х</a:t>
              </a:r>
              <a:endParaRPr lang="sr-Cyrl-CS"/>
            </a:p>
          </p:txBody>
        </p:sp>
        <p:sp>
          <p:nvSpPr>
            <p:cNvPr id="12309" name="Text Box 4"/>
            <p:cNvSpPr txBox="1">
              <a:spLocks noChangeArrowheads="1"/>
            </p:cNvSpPr>
            <p:nvPr/>
          </p:nvSpPr>
          <p:spPr bwMode="auto">
            <a:xfrm>
              <a:off x="6327" y="8416"/>
              <a:ext cx="40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sr-Cyrl-CS" sz="1400">
                  <a:cs typeface="Times New Roman" pitchFamily="18" charset="0"/>
                </a:rPr>
                <a:t>У</a:t>
              </a:r>
              <a:endParaRPr lang="sr-Cyrl-C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7200" y="762000"/>
            <a:ext cx="79248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Latn-CS" sz="2400" b="1" dirty="0"/>
              <a:t>TEORIJA  INFORMACIJA</a:t>
            </a:r>
          </a:p>
          <a:p>
            <a:pPr algn="just">
              <a:spcBef>
                <a:spcPts val="600"/>
              </a:spcBef>
            </a:pPr>
            <a:r>
              <a:rPr lang="sr-Latn-CS" sz="2400" b="1" dirty="0"/>
              <a:t>Shanon, 1948. – Matematička teorija veze</a:t>
            </a:r>
            <a:endParaRPr lang="en-US" sz="2400" b="1" dirty="0"/>
          </a:p>
          <a:p>
            <a:pPr algn="just">
              <a:spcBef>
                <a:spcPts val="600"/>
              </a:spcBef>
            </a:pPr>
            <a:r>
              <a:rPr lang="sr-Latn-CS" sz="2400" dirty="0"/>
              <a:t>u radu je data matematička teorija </a:t>
            </a:r>
            <a:endParaRPr lang="en-US" sz="2400" dirty="0"/>
          </a:p>
          <a:p>
            <a:pPr algn="just">
              <a:spcBef>
                <a:spcPts val="600"/>
              </a:spcBef>
            </a:pPr>
            <a:r>
              <a:rPr lang="sr-Latn-CS" sz="2400" dirty="0"/>
              <a:t>procesa kojima se ljudske poruke prenose </a:t>
            </a:r>
            <a:endParaRPr lang="en-US" sz="2400" dirty="0"/>
          </a:p>
          <a:p>
            <a:pPr algn="just">
              <a:spcBef>
                <a:spcPts val="600"/>
              </a:spcBef>
            </a:pPr>
            <a:r>
              <a:rPr lang="sr-Latn-CS" sz="2400" dirty="0"/>
              <a:t>na daljinu</a:t>
            </a:r>
            <a:r>
              <a:rPr lang="en-US" sz="2400" dirty="0"/>
              <a:t>.</a:t>
            </a:r>
            <a:r>
              <a:rPr lang="sr-Latn-CS" sz="2400" dirty="0"/>
              <a:t>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sr-Latn-CS" sz="2400" dirty="0"/>
              <a:t>Osnovni pojmovi u teoriji informacija su: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r-Latn-CS" sz="2400" b="1" dirty="0"/>
              <a:t>Količina informacija  </a:t>
            </a:r>
            <a:r>
              <a:rPr lang="en-US" sz="2400" b="1" dirty="0"/>
              <a:t>   </a:t>
            </a:r>
            <a:r>
              <a:rPr lang="sr-Latn-CS" sz="2400" b="1" dirty="0"/>
              <a:t>m</a:t>
            </a:r>
            <a:r>
              <a:rPr lang="en-US" sz="2400" b="1" dirty="0"/>
              <a:t> = log₂ N </a:t>
            </a:r>
            <a:r>
              <a:rPr lang="sr-Latn-CS" sz="2400" b="1" dirty="0"/>
              <a:t>(bit) </a:t>
            </a:r>
            <a:endParaRPr lang="en-US" sz="2400" b="1" dirty="0"/>
          </a:p>
          <a:p>
            <a:pPr algn="just">
              <a:spcBef>
                <a:spcPts val="600"/>
              </a:spcBef>
            </a:pPr>
            <a:r>
              <a:rPr lang="en-US" sz="2000" b="1" dirty="0"/>
              <a:t>N-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jednako</a:t>
            </a:r>
            <a:r>
              <a:rPr lang="en-US" sz="2000" dirty="0"/>
              <a:t> </a:t>
            </a:r>
            <a:r>
              <a:rPr lang="en-US" sz="2000" dirty="0" err="1"/>
              <a:t>dopustivih</a:t>
            </a:r>
            <a:r>
              <a:rPr lang="en-US" sz="2000" dirty="0"/>
              <a:t> </a:t>
            </a:r>
            <a:r>
              <a:rPr lang="en-US" sz="2000" dirty="0" err="1"/>
              <a:t>stanja</a:t>
            </a:r>
            <a:endParaRPr lang="en-US" sz="2000" dirty="0"/>
          </a:p>
          <a:p>
            <a:pPr algn="just"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-US" sz="2000" dirty="0"/>
              <a:t>-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simbola</a:t>
            </a:r>
            <a:r>
              <a:rPr lang="en-US" sz="2000" dirty="0"/>
              <a:t> u </a:t>
            </a:r>
            <a:r>
              <a:rPr lang="en-US" sz="2000" dirty="0" err="1"/>
              <a:t>poruci</a:t>
            </a:r>
            <a:r>
              <a:rPr lang="en-US" sz="2000" dirty="0"/>
              <a:t>/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dvojnih</a:t>
            </a:r>
            <a:r>
              <a:rPr lang="en-US" sz="2000" dirty="0"/>
              <a:t> </a:t>
            </a:r>
            <a:r>
              <a:rPr lang="en-US" sz="2000" dirty="0" err="1"/>
              <a:t>izbora</a:t>
            </a:r>
            <a:r>
              <a:rPr lang="en-US" sz="2000" dirty="0"/>
              <a:t> </a:t>
            </a:r>
          </a:p>
          <a:p>
            <a:pPr algn="just">
              <a:spcBef>
                <a:spcPts val="600"/>
              </a:spcBef>
            </a:pPr>
            <a:endParaRPr lang="sr-Latn-CS" sz="2400" dirty="0"/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r-Latn-CS" sz="2400" b="1" dirty="0"/>
              <a:t>Entropija</a:t>
            </a:r>
            <a:r>
              <a:rPr lang="en-US" sz="2400" b="1" dirty="0"/>
              <a:t> </a:t>
            </a:r>
            <a:r>
              <a:rPr lang="sr-Latn-CS" sz="2400" b="1" dirty="0"/>
              <a:t>- H - mera neodređenosti sistema – </a:t>
            </a:r>
            <a:r>
              <a:rPr lang="sr-Latn-CS" sz="2400" dirty="0"/>
              <a:t>srednja vrednost količine informacije potrebne za razjašnjenje stanja sistema</a:t>
            </a:r>
            <a:r>
              <a:rPr lang="en-US" sz="2400" dirty="0"/>
              <a:t>.</a:t>
            </a:r>
            <a:r>
              <a:rPr lang="sr-Latn-CS" sz="2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F8C45-8396-4625-8C0E-914B5D220E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54" y="0"/>
            <a:ext cx="1936128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5B27D-8FF4-F3F3-0C72-7204B564E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129" y="3053228"/>
            <a:ext cx="2180671" cy="2415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45820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sr-Latn-CS" sz="2400" b="1" dirty="0"/>
              <a:t>OPŠTA TEORIJA SISTEMA</a:t>
            </a:r>
          </a:p>
          <a:p>
            <a:pPr indent="-273050" algn="just">
              <a:spcBef>
                <a:spcPts val="600"/>
              </a:spcBef>
              <a:defRPr/>
            </a:pPr>
            <a:r>
              <a:rPr lang="sr-Latn-CS" sz="2200" b="1" dirty="0"/>
              <a:t>Bertalanfi, 1949.</a:t>
            </a:r>
            <a:r>
              <a:rPr lang="en-US" sz="2200" b="1" dirty="0"/>
              <a:t> </a:t>
            </a:r>
            <a:r>
              <a:rPr lang="sr-Latn-CS" sz="2200" b="1" dirty="0"/>
              <a:t>- Opšta teorija sistema</a:t>
            </a:r>
          </a:p>
          <a:p>
            <a:pPr indent="-273050" algn="just">
              <a:spcBef>
                <a:spcPts val="600"/>
              </a:spcBef>
              <a:defRPr/>
            </a:pPr>
            <a:r>
              <a:rPr lang="sr-Latn-CS" sz="2200" dirty="0"/>
              <a:t>Obezbeđuje zajedničku bazu i konceptualni okvir </a:t>
            </a:r>
            <a:endParaRPr lang="en-US" sz="2200" dirty="0"/>
          </a:p>
          <a:p>
            <a:pPr indent="-273050" algn="just">
              <a:spcBef>
                <a:spcPts val="600"/>
              </a:spcBef>
              <a:defRPr/>
            </a:pPr>
            <a:r>
              <a:rPr lang="sr-Latn-CS" sz="2200" dirty="0"/>
              <a:t>za istraživanje ponašanja različitih </a:t>
            </a:r>
            <a:r>
              <a:rPr lang="en-US" sz="2200" dirty="0"/>
              <a:t>tipova </a:t>
            </a:r>
            <a:r>
              <a:rPr lang="sr-Latn-CS" sz="2200" dirty="0"/>
              <a:t>sistema. </a:t>
            </a:r>
            <a:endParaRPr lang="en-US" sz="2200" dirty="0"/>
          </a:p>
          <a:p>
            <a:pPr indent="-273050"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sr-Latn-CS" sz="2200" dirty="0"/>
              <a:t>Podela sistema može se izvršiti prema: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Načinu nastanka</a:t>
            </a:r>
            <a:r>
              <a:rPr lang="sr-Latn-CS" sz="2200" dirty="0"/>
              <a:t>: </a:t>
            </a:r>
            <a:r>
              <a:rPr lang="sr-Latn-CS" sz="2200" i="1" dirty="0"/>
              <a:t>prirodni</a:t>
            </a:r>
            <a:r>
              <a:rPr lang="sr-Latn-CS" sz="2200" dirty="0"/>
              <a:t> i </a:t>
            </a:r>
            <a:r>
              <a:rPr lang="sr-Latn-CS" sz="2200" i="1" dirty="0"/>
              <a:t>veštački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Obliku postojanja</a:t>
            </a:r>
            <a:r>
              <a:rPr lang="sr-Latn-CS" sz="2200" dirty="0"/>
              <a:t>: </a:t>
            </a:r>
            <a:r>
              <a:rPr lang="sr-Latn-CS" sz="2200" i="1" dirty="0"/>
              <a:t>realni</a:t>
            </a:r>
            <a:r>
              <a:rPr lang="sr-Latn-CS" sz="2200" dirty="0"/>
              <a:t> i </a:t>
            </a:r>
            <a:r>
              <a:rPr lang="sr-Latn-CS" sz="2200" i="1" dirty="0"/>
              <a:t>apstraktni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Aktivnosti</a:t>
            </a:r>
            <a:r>
              <a:rPr lang="sr-Latn-CS" sz="2200" dirty="0"/>
              <a:t>: </a:t>
            </a:r>
            <a:r>
              <a:rPr lang="sr-Latn-CS" sz="2200" i="1" dirty="0"/>
              <a:t>statički</a:t>
            </a:r>
            <a:r>
              <a:rPr lang="sr-Latn-CS" sz="2200" dirty="0"/>
              <a:t> i </a:t>
            </a:r>
            <a:r>
              <a:rPr lang="sr-Latn-CS" sz="2200" i="1" dirty="0"/>
              <a:t>dinamički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Ponašanju</a:t>
            </a:r>
            <a:r>
              <a:rPr lang="sr-Latn-CS" sz="2200" dirty="0"/>
              <a:t>: </a:t>
            </a:r>
            <a:r>
              <a:rPr lang="sr-Latn-CS" sz="2200" i="1" dirty="0"/>
              <a:t>deterministički </a:t>
            </a:r>
            <a:r>
              <a:rPr lang="sr-Latn-CS" sz="2200" dirty="0"/>
              <a:t>(koji se može proračunati, unapred definisati svi elementi i relacije u sistemu) i </a:t>
            </a:r>
            <a:r>
              <a:rPr lang="sr-Latn-CS" sz="2200" i="1" dirty="0"/>
              <a:t>stohastički</a:t>
            </a:r>
            <a:r>
              <a:rPr lang="sr-Latn-CS" sz="2200" dirty="0"/>
              <a:t> (</a:t>
            </a:r>
            <a:r>
              <a:rPr lang="en-US" sz="2200" dirty="0" err="1"/>
              <a:t>ponašaju</a:t>
            </a:r>
            <a:r>
              <a:rPr lang="en-US" sz="2200" dirty="0"/>
              <a:t> se </a:t>
            </a:r>
            <a:r>
              <a:rPr lang="en-US" sz="2200" dirty="0" err="1"/>
              <a:t>različito</a:t>
            </a:r>
            <a:r>
              <a:rPr lang="en-US" sz="2200" dirty="0"/>
              <a:t> </a:t>
            </a:r>
            <a:r>
              <a:rPr lang="en-US" sz="2200" dirty="0" err="1"/>
              <a:t>tokom</a:t>
            </a:r>
            <a:r>
              <a:rPr lang="en-US" sz="2200" dirty="0"/>
              <a:t> </a:t>
            </a:r>
            <a:r>
              <a:rPr lang="en-US" sz="2200" dirty="0" err="1"/>
              <a:t>vremena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realizacije</a:t>
            </a:r>
            <a:r>
              <a:rPr lang="en-US" sz="2200" dirty="0"/>
              <a:t>, ne </a:t>
            </a:r>
            <a:r>
              <a:rPr lang="en-US" sz="2200" dirty="0" err="1"/>
              <a:t>mogu</a:t>
            </a:r>
            <a:r>
              <a:rPr lang="en-US" sz="2200" dirty="0"/>
              <a:t> </a:t>
            </a:r>
            <a:r>
              <a:rPr lang="sr-Latn-RS" sz="2200" dirty="0"/>
              <a:t>s</a:t>
            </a:r>
            <a:r>
              <a:rPr lang="en-US" sz="2200" dirty="0"/>
              <a:t>e </a:t>
            </a:r>
            <a:r>
              <a:rPr lang="en-US" sz="2200" dirty="0" err="1"/>
              <a:t>proračunati</a:t>
            </a:r>
            <a:r>
              <a:rPr lang="en-US" sz="2200" dirty="0"/>
              <a:t> </a:t>
            </a:r>
            <a:r>
              <a:rPr lang="en-US" sz="2200" dirty="0" err="1"/>
              <a:t>nego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prognozirati</a:t>
            </a:r>
            <a:r>
              <a:rPr lang="en-US" sz="2200" dirty="0"/>
              <a:t> (</a:t>
            </a:r>
            <a:r>
              <a:rPr lang="sr-Latn-RS" sz="2200" dirty="0"/>
              <a:t>npr.</a:t>
            </a:r>
            <a:r>
              <a:rPr lang="en-US" sz="2200" dirty="0" err="1"/>
              <a:t>vremenska</a:t>
            </a:r>
            <a:r>
              <a:rPr lang="en-US" sz="2200" dirty="0"/>
              <a:t> </a:t>
            </a:r>
            <a:r>
              <a:rPr lang="en-US" sz="2200" dirty="0" err="1"/>
              <a:t>prognoza</a:t>
            </a:r>
            <a:r>
              <a:rPr lang="en-US" sz="2200" dirty="0"/>
              <a:t>)</a:t>
            </a:r>
            <a:r>
              <a:rPr lang="sr-Latn-CS" sz="2200" dirty="0"/>
              <a:t>)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Stabilnosti</a:t>
            </a:r>
            <a:r>
              <a:rPr lang="sr-Latn-CS" sz="2200" dirty="0"/>
              <a:t>: </a:t>
            </a:r>
            <a:r>
              <a:rPr lang="sr-Latn-CS" sz="2200" i="1" dirty="0"/>
              <a:t>stabilni</a:t>
            </a:r>
            <a:r>
              <a:rPr lang="sr-Latn-CS" sz="2200" dirty="0"/>
              <a:t> i </a:t>
            </a:r>
            <a:r>
              <a:rPr lang="sr-Latn-CS" sz="2200" i="1" dirty="0"/>
              <a:t>nestabilni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Načinu organizovanja: </a:t>
            </a:r>
            <a:r>
              <a:rPr lang="sr-Latn-CS" sz="2200" i="1" dirty="0"/>
              <a:t>samoorganizujući</a:t>
            </a:r>
            <a:r>
              <a:rPr lang="sr-Latn-CS" sz="2200" dirty="0"/>
              <a:t>, oni koji se </a:t>
            </a:r>
            <a:r>
              <a:rPr lang="sr-Latn-CS" sz="2200" i="1" dirty="0"/>
              <a:t>organizuju spolja i sami</a:t>
            </a:r>
          </a:p>
          <a:p>
            <a:pPr indent="-273050" algn="just">
              <a:spcBef>
                <a:spcPts val="600"/>
              </a:spcBef>
              <a:buFontTx/>
              <a:buAutoNum type="arabicPeriod"/>
              <a:defRPr/>
            </a:pPr>
            <a:r>
              <a:rPr lang="sr-Latn-CS" sz="2200" b="1" dirty="0"/>
              <a:t>Povezanosti sa okolinom</a:t>
            </a:r>
            <a:r>
              <a:rPr lang="sr-Latn-CS" sz="2200" dirty="0"/>
              <a:t>: </a:t>
            </a:r>
            <a:r>
              <a:rPr lang="sr-Latn-CS" sz="2200" i="1" dirty="0"/>
              <a:t>samoupravljivi</a:t>
            </a:r>
            <a:r>
              <a:rPr lang="sr-Latn-CS" sz="2200" dirty="0"/>
              <a:t>,</a:t>
            </a:r>
            <a:r>
              <a:rPr lang="en-US" sz="2200" dirty="0"/>
              <a:t> </a:t>
            </a:r>
            <a:r>
              <a:rPr lang="sr-Latn-CS" sz="2200" u="sng" dirty="0"/>
              <a:t>upravljivi</a:t>
            </a:r>
            <a:r>
              <a:rPr lang="en-US" sz="2200" dirty="0"/>
              <a:t>,</a:t>
            </a:r>
            <a:r>
              <a:rPr lang="sr-Latn-CS" sz="2200" dirty="0"/>
              <a:t> </a:t>
            </a:r>
            <a:r>
              <a:rPr lang="sr-Latn-CS" sz="2200" i="1" dirty="0"/>
              <a:t>regulacioni</a:t>
            </a:r>
            <a:r>
              <a:rPr lang="sr-Latn-CS" sz="2200" dirty="0"/>
              <a:t>, </a:t>
            </a:r>
            <a:r>
              <a:rPr lang="sr-Latn-CS" sz="2200" i="1" dirty="0"/>
              <a:t>samoregulacioni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54D99-4DA2-436D-8885-7E410452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6324"/>
            <a:ext cx="2381250" cy="304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1907</TotalTime>
  <Words>1618</Words>
  <Application>Microsoft Office PowerPoint</Application>
  <PresentationFormat>On-screen Show (4:3)</PresentationFormat>
  <Paragraphs>222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Schoolbook</vt:lpstr>
      <vt:lpstr>Wingdings</vt:lpstr>
      <vt:lpstr>Wingdings 2</vt:lpstr>
      <vt:lpstr>Oriel</vt:lpstr>
      <vt:lpstr>SISTEMSKE NAUKE I SISTEMSKA ERGONOMIJA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Ergonomija</dc:title>
  <dc:creator>user</dc:creator>
  <cp:lastModifiedBy>Bojan Bijelic</cp:lastModifiedBy>
  <cp:revision>133</cp:revision>
  <dcterms:created xsi:type="dcterms:W3CDTF">2010-02-13T14:42:18Z</dcterms:created>
  <dcterms:modified xsi:type="dcterms:W3CDTF">2022-11-07T13:44:22Z</dcterms:modified>
</cp:coreProperties>
</file>